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7" r:id="rId3"/>
    <p:sldId id="268" r:id="rId4"/>
    <p:sldId id="269" r:id="rId5"/>
    <p:sldId id="270" r:id="rId6"/>
    <p:sldId id="271" r:id="rId7"/>
    <p:sldId id="272" r:id="rId8"/>
    <p:sldId id="256" r:id="rId9"/>
    <p:sldId id="263" r:id="rId10"/>
    <p:sldId id="264" r:id="rId11"/>
    <p:sldId id="265" r:id="rId12"/>
    <p:sldId id="266" r:id="rId13"/>
    <p:sldId id="262" r:id="rId14"/>
    <p:sldId id="292" r:id="rId15"/>
    <p:sldId id="288" r:id="rId16"/>
    <p:sldId id="289" r:id="rId17"/>
    <p:sldId id="290" r:id="rId18"/>
    <p:sldId id="273" r:id="rId19"/>
    <p:sldId id="283" r:id="rId20"/>
    <p:sldId id="284" r:id="rId21"/>
    <p:sldId id="285" r:id="rId22"/>
    <p:sldId id="286" r:id="rId23"/>
    <p:sldId id="274" r:id="rId24"/>
    <p:sldId id="275" r:id="rId25"/>
    <p:sldId id="276" r:id="rId26"/>
    <p:sldId id="279" r:id="rId27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oberty Calle" initials="GC" lastIdx="1" clrIdx="0">
    <p:extLst>
      <p:ext uri="{19B8F6BF-5375-455C-9EA6-DF929625EA0E}">
        <p15:presenceInfo xmlns:p15="http://schemas.microsoft.com/office/powerpoint/2012/main" userId="Gioberty Call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9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slide" Target="slides/slide24.xml" /><Relationship Id="rId3" Type="http://schemas.openxmlformats.org/officeDocument/2006/relationships/slide" Target="slides/slide1.xml" /><Relationship Id="rId21" Type="http://schemas.openxmlformats.org/officeDocument/2006/relationships/slide" Target="slides/slide19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slide" Target="slides/slide23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2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slide" Target="slides/slide22.xml" /><Relationship Id="rId32" Type="http://schemas.openxmlformats.org/officeDocument/2006/relationships/tableStyles" Target="tableStyles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commentAuthors" Target="commentAuthors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31" Type="http://schemas.openxmlformats.org/officeDocument/2006/relationships/theme" Target="theme/theme1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slide" Target="slides/slide25.xml" /><Relationship Id="rId30" Type="http://schemas.openxmlformats.org/officeDocument/2006/relationships/viewProps" Target="viewProps.xml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4-22T20:48:02.538" idx="1">
    <p:pos x="3917" y="753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193C7C-98CA-4135-BE60-878F178F7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F5D333A-BA83-4F49-8E26-1C152E36D3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3CE9D9-FE8D-4FD6-B8A1-487C46DC7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F137-6CA7-49AC-A07A-428366E13479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075DC6-455E-4561-A70B-403E5378A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C410EA-E90E-42C2-B3C5-41A921638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02BE8-51FA-446C-A6C0-A6072876294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15240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FD8DA8-51EF-4E28-8A51-075D9D9AE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624952-5644-4ECD-BFB9-A24E6E2A0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B5FFA5-4234-4AFF-AFA6-34C4A2D46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F137-6CA7-49AC-A07A-428366E13479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739866-3DAB-447F-8039-43F5A520C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96EE2B-228A-4F09-973A-F3F4BAA5B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02BE8-51FA-446C-A6C0-A6072876294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23683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34F963-A57C-4E20-8391-68B2A8BDC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468A8DB-9C97-4814-B413-51B11057A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9E76BB-2A6B-4F9A-90E3-19B22AA8D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F137-6CA7-49AC-A07A-428366E13479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C23494-CEA2-469E-A55B-E81B1C176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E16907-AAAC-4DD9-979D-E80A27F7C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02BE8-51FA-446C-A6C0-A6072876294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93261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AF9EE9-935C-4069-91BE-ABA7A41E8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84F540-6CB3-4776-92E6-D089CCDF06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3361DDE-0D4E-4C07-97A7-33103B424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7049A3-A417-4E89-9173-DC2C81696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F137-6CA7-49AC-A07A-428366E13479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C39348A-4F4F-4044-BA31-6943D1534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5697328-DFDA-4878-A4DE-7D0A4E3B1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02BE8-51FA-446C-A6C0-A6072876294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27326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DD2786-4D1D-47D6-BBC8-E59E049DA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84FDED3-8C61-40D9-818F-6BB1B1DBD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21F543C-2EB0-4513-8597-DDA865943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8563EB2-BDE7-4754-8A77-FFB043EDE9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05AE409-DB33-4570-BAD4-5378446850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F4E9BBF-085D-4CF2-811B-4DCCD3E38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F137-6CA7-49AC-A07A-428366E13479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35FB368-5DC6-40AD-B0AA-E817D5FE6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19A06B6-7EF4-4D9C-AF07-3E311420B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02BE8-51FA-446C-A6C0-A6072876294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39484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5EF5A8-9487-4B94-BEA5-188F366D8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EFC0A67-E58F-43FF-8737-8600515DC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F137-6CA7-49AC-A07A-428366E13479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AC2803E-7D94-4110-85EF-4442E6D6D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55C6265-524D-496A-B443-454ED59E2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02BE8-51FA-446C-A6C0-A6072876294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47743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AECE781-A4C5-4C0F-821B-669EFC32C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F137-6CA7-49AC-A07A-428366E13479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2831EBE-36C3-4A34-91A6-08274A15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419D93D-39E4-4EBB-B391-465D70D39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02BE8-51FA-446C-A6C0-A6072876294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65865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B88D48-7A5B-4ADD-B862-F02F9F4F8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3EA344-DF85-402D-98D8-873961078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4B5D9E-9020-4592-95F8-4B7A793AB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08968F-D655-48A0-A43E-D4497C36F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F137-6CA7-49AC-A07A-428366E13479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533819-DDED-4813-9467-6AFBE92D3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432A3E-F5A0-4EDE-A291-9063580CC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02BE8-51FA-446C-A6C0-A6072876294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70897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9C267A-15D4-4958-9BC7-21BF5F0D2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035997C-92F4-4105-9805-3CB6D111FE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C6AB9C-59B9-415C-9823-E0AFDCDAF4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517460-8B86-4BB8-AFE3-C8410EFF9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F137-6CA7-49AC-A07A-428366E13479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09BDAF-E678-4AF5-A011-65F0E3268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BF7D97-76A3-4C18-9337-3C0F6A003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02BE8-51FA-446C-A6C0-A6072876294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82803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634CA2-DB46-4F7C-AD3E-0E2774AB2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6CDD168-3599-46BC-AB68-22C6AB1248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222C21-9B83-4CCB-AE67-C204B6701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F137-6CA7-49AC-A07A-428366E13479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62A813-EA53-4CE0-AC5D-28B269B34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7BA5C9-4219-4280-8D94-BC6E7FF0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02BE8-51FA-446C-A6C0-A6072876294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733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8346265-683A-4C8D-8DC4-C0F14F7D39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545FFE9-BEE7-4D4E-B099-7FE805DBE7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B9745E-40EF-4E4D-912B-68B997E12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F137-6CA7-49AC-A07A-428366E13479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CB1E9A-9253-4C12-9637-D82DEF42A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F0B1E9-E7C0-40D2-8764-7C7BA1961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02BE8-51FA-446C-A6C0-A6072876294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28489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5923" y="3307356"/>
            <a:ext cx="9489573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5923" y="4777380"/>
            <a:ext cx="9489573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EE24D-651E-4730-A4FE-C76E1A4E04EB}" type="datetimeFigureOut">
              <a:rPr lang="es-CL" smtClean="0"/>
              <a:t>03-12-2025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AD05-D611-4D19-A075-A15CC46A75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1239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EE24D-651E-4730-A4FE-C76E1A4E04EB}" type="datetimeFigureOut">
              <a:rPr lang="es-CL" smtClean="0"/>
              <a:t>03-12-2025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AD05-D611-4D19-A075-A15CC46A75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7586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4" y="3308581"/>
            <a:ext cx="9489571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5924" y="4777381"/>
            <a:ext cx="948957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EE24D-651E-4730-A4FE-C76E1A4E04EB}" type="datetimeFigureOut">
              <a:rPr lang="es-CL" smtClean="0"/>
              <a:t>03-12-2025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AD05-D611-4D19-A075-A15CC46A75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43671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4" y="675725"/>
            <a:ext cx="9497440" cy="92447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5924" y="1809750"/>
            <a:ext cx="4628369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708" y="1809749"/>
            <a:ext cx="4625656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EE24D-651E-4730-A4FE-C76E1A4E04EB}" type="datetimeFigureOut">
              <a:rPr lang="es-CL" smtClean="0"/>
              <a:t>03-12-2025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AD05-D611-4D19-A075-A15CC46A75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098099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7632" y="1812927"/>
            <a:ext cx="41766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5924" y="2389190"/>
            <a:ext cx="4628369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8632" y="1812927"/>
            <a:ext cx="41774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7" y="2389190"/>
            <a:ext cx="462836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EE24D-651E-4730-A4FE-C76E1A4E04EB}" type="datetimeFigureOut">
              <a:rPr lang="es-CL" smtClean="0"/>
              <a:t>03-12-2025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AD05-D611-4D19-A075-A15CC46A75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723263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EE24D-651E-4730-A4FE-C76E1A4E04EB}" type="datetimeFigureOut">
              <a:rPr lang="es-CL" smtClean="0"/>
              <a:t>03-12-2025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AD05-D611-4D19-A075-A15CC46A75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151002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EE24D-651E-4730-A4FE-C76E1A4E04EB}" type="datetimeFigureOut">
              <a:rPr lang="es-CL" smtClean="0"/>
              <a:t>03-12-2025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AD05-D611-4D19-A075-A15CC46A75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55060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3" y="446088"/>
            <a:ext cx="3547533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873" y="446088"/>
            <a:ext cx="5706492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5923" y="1631950"/>
            <a:ext cx="3547533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EE24D-651E-4730-A4FE-C76E1A4E04EB}" type="datetimeFigureOut">
              <a:rPr lang="es-CL" smtClean="0"/>
              <a:t>03-12-2025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AD05-D611-4D19-A075-A15CC46A75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81334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4" y="1387058"/>
            <a:ext cx="4641849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5924" y="2500312"/>
            <a:ext cx="4641849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EE24D-651E-4730-A4FE-C76E1A4E04EB}" type="datetimeFigureOut">
              <a:rPr lang="es-CL" smtClean="0"/>
              <a:t>03-12-2025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AD05-D611-4D19-A075-A15CC46A754D}" type="slidenum">
              <a:rPr lang="es-CL" smtClean="0"/>
              <a:t>‹nº›</a:t>
            </a:fld>
            <a:endParaRPr lang="es-CL"/>
          </a:p>
        </p:txBody>
      </p:sp>
      <p:sp>
        <p:nvSpPr>
          <p:cNvPr id="32" name="Oval 31"/>
          <p:cNvSpPr/>
          <p:nvPr/>
        </p:nvSpPr>
        <p:spPr>
          <a:xfrm>
            <a:off x="7305663" y="1436862"/>
            <a:ext cx="1448871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Oval 32"/>
          <p:cNvSpPr/>
          <p:nvPr/>
        </p:nvSpPr>
        <p:spPr>
          <a:xfrm>
            <a:off x="7534056" y="1411792"/>
            <a:ext cx="1107153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9" name="Oval 28"/>
          <p:cNvSpPr/>
          <p:nvPr/>
        </p:nvSpPr>
        <p:spPr>
          <a:xfrm>
            <a:off x="7008245" y="1894454"/>
            <a:ext cx="803152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1" name="Oval 30"/>
          <p:cNvSpPr/>
          <p:nvPr/>
        </p:nvSpPr>
        <p:spPr>
          <a:xfrm>
            <a:off x="7232193" y="1811313"/>
            <a:ext cx="652784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Oval 27"/>
          <p:cNvSpPr/>
          <p:nvPr/>
        </p:nvSpPr>
        <p:spPr>
          <a:xfrm>
            <a:off x="6291683" y="2083427"/>
            <a:ext cx="342135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0" name="Oval 29"/>
          <p:cNvSpPr/>
          <p:nvPr/>
        </p:nvSpPr>
        <p:spPr>
          <a:xfrm>
            <a:off x="8176122" y="993076"/>
            <a:ext cx="342135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" name="Oval 33"/>
          <p:cNvSpPr/>
          <p:nvPr/>
        </p:nvSpPr>
        <p:spPr>
          <a:xfrm>
            <a:off x="6746129" y="1894454"/>
            <a:ext cx="263252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5" name="Oval 34"/>
          <p:cNvSpPr/>
          <p:nvPr/>
        </p:nvSpPr>
        <p:spPr>
          <a:xfrm>
            <a:off x="8198402" y="1060594"/>
            <a:ext cx="263252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502400" y="1600200"/>
            <a:ext cx="4572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es-ES"/>
              <a:t>Haga clic en el icono para agregar una imagen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2160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45924" y="1807361"/>
            <a:ext cx="9497440" cy="405143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EE24D-651E-4730-A4FE-C76E1A4E04EB}" type="datetimeFigureOut">
              <a:rPr lang="es-CL" smtClean="0"/>
              <a:t>03-12-2025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AD05-D611-4D19-A075-A15CC46A75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032605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79415" y="675723"/>
            <a:ext cx="1963949" cy="518532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45923" y="675724"/>
            <a:ext cx="7290076" cy="518532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EE24D-651E-4730-A4FE-C76E1A4E04EB}" type="datetimeFigureOut">
              <a:rPr lang="es-CL" smtClean="0"/>
              <a:t>03-12-2025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AD05-D611-4D19-A075-A15CC46A75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5161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4F7BC75-40CE-4F7E-BC7C-172AB0F1D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82F705A-503E-404F-BDBB-03B851CD1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F36315-12BF-48AF-B3F5-3742620F81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0F137-6CA7-49AC-A07A-428366E13479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ACE317-C348-4C66-B039-23333B9CF7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509961-B247-4F7F-AC7F-4F14249BF8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02BE8-51FA-446C-A6C0-A6072876294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63561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8744219" y="66320"/>
            <a:ext cx="3434015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5923" y="675725"/>
            <a:ext cx="9500151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5924" y="1807361"/>
            <a:ext cx="9500149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3125" y="595181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EE24D-651E-4730-A4FE-C76E1A4E04EB}" type="datetimeFigureOut">
              <a:rPr lang="es-CL" smtClean="0"/>
              <a:t>03-12-2025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74594" y="5951811"/>
            <a:ext cx="7008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3545" y="5951811"/>
            <a:ext cx="81104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EAD05-D611-4D19-A075-A15CC46A754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94853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13.xml" /><Relationship Id="rId4" Type="http://schemas.openxmlformats.org/officeDocument/2006/relationships/image" Target="../media/image6.png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F2F6046-9778-F55C-225E-86FF107E9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989" y="182880"/>
            <a:ext cx="6412993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A9A3829-A18E-0531-C775-8334CE4D8818}"/>
              </a:ext>
            </a:extLst>
          </p:cNvPr>
          <p:cNvSpPr txBox="1"/>
          <p:nvPr/>
        </p:nvSpPr>
        <p:spPr>
          <a:xfrm>
            <a:off x="633046" y="776616"/>
            <a:ext cx="6654019" cy="2432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s-PE" sz="3600" kern="100" dirty="0"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COMISIÓN DE ESPIRITUALIDAD Y ANIMACIÓN CONTINENTAL (CEAC)</a:t>
            </a:r>
            <a:endParaRPr lang="es-PE" sz="3200" kern="100" dirty="0">
              <a:solidFill>
                <a:srgbClr val="FF0000"/>
              </a:solidFill>
              <a:effectLst/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6FD3BEE-425A-535F-6177-645FEFB328C3}"/>
              </a:ext>
            </a:extLst>
          </p:cNvPr>
          <p:cNvSpPr txBox="1"/>
          <p:nvPr/>
        </p:nvSpPr>
        <p:spPr>
          <a:xfrm>
            <a:off x="330593" y="4102252"/>
            <a:ext cx="9151032" cy="1979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Período </a:t>
            </a:r>
            <a:r>
              <a:rPr kumimoji="0" lang="es-PE" sz="66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2019 - 2023</a:t>
            </a:r>
            <a:endParaRPr kumimoji="0" lang="es-PE" sz="40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4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EVALUACIÓN DE LA COMISIÓN </a:t>
            </a:r>
            <a:endParaRPr kumimoji="0" lang="es-PE" sz="40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77955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F5570D3-30F5-DD37-C8EC-00F699ADE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254" y="20313"/>
            <a:ext cx="2755391" cy="2397484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2B375611-B6A9-3D1F-2B23-9520DD1F7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738" y="2028195"/>
            <a:ext cx="10536701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32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Coordinador: </a:t>
            </a:r>
            <a:endParaRPr kumimoji="0" lang="es-PE" altLang="es-PE" sz="28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Book Antiqua" panose="0204060205030503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1.- P. Fr. Gioberty Calle </a:t>
            </a:r>
            <a:r>
              <a:rPr kumimoji="0" lang="es-PE" altLang="es-PE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Calle</a:t>
            </a:r>
            <a:r>
              <a:rPr kumimoji="0" lang="es-PE" altLang="es-PE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OSA - </a:t>
            </a:r>
            <a:r>
              <a:rPr kumimoji="0" lang="es-PE" altLang="es-PE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 Vicariato San Juan de Sahagún de Chulucanas.</a:t>
            </a:r>
            <a:endParaRPr kumimoji="0" lang="es-PE" altLang="es-PE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altLang="es-PE" sz="32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PE" altLang="es-PE" sz="3200" b="1" dirty="0">
                <a:solidFill>
                  <a:srgbClr val="C000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Miembros</a:t>
            </a:r>
            <a:r>
              <a:rPr kumimoji="0" lang="es-PE" altLang="es-PE" sz="3200" b="1" i="0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kumimoji="0" lang="es-PE" altLang="es-PE" sz="2800" b="1" i="0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Book Antiqua" panose="0204060205030503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2.- P. Fr. Pablo Hernando Moreno OSA </a:t>
            </a:r>
            <a:r>
              <a:rPr kumimoji="0" lang="es-PE" altLang="es-PE" sz="3200" b="0" i="0" u="none" strike="noStrike" cap="none" normalizeH="0" baseline="0" dirty="0">
                <a:ln>
                  <a:noFill/>
                </a:ln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kumimoji="0" lang="es-PE" altLang="es-PE" sz="3200" b="0" i="0" strike="noStrike" cap="none" normalizeH="0" baseline="0" dirty="0">
                <a:ln>
                  <a:noFill/>
                </a:ln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Del Vicariato</a:t>
            </a:r>
            <a:r>
              <a:rPr kumimoji="0" lang="es-PE" altLang="es-PE" sz="32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s-PE" altLang="es-PE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Regional de Argentina y Uruguay.   </a:t>
            </a:r>
            <a:endParaRPr kumimoji="0" lang="es-PE" altLang="es-PE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3.- P. Fr. José Luis Guzmán Pérez OSA - De la Provincia de San Nicolás de Tolentino de Michoacán- México.</a:t>
            </a:r>
            <a:endParaRPr kumimoji="0" lang="es-PE" altLang="es-PE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5665B3-F619-0EFE-388A-6A5AF55DE025}"/>
              </a:ext>
            </a:extLst>
          </p:cNvPr>
          <p:cNvSpPr txBox="1"/>
          <p:nvPr/>
        </p:nvSpPr>
        <p:spPr>
          <a:xfrm>
            <a:off x="4788289" y="898578"/>
            <a:ext cx="29295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altLang="es-PE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INTEGRANTES: </a:t>
            </a:r>
            <a:endParaRPr kumimoji="0" lang="es-PE" altLang="es-PE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584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76842DB-D783-6682-68C0-C4D25326F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048" y="0"/>
            <a:ext cx="3425952" cy="2980944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6AAC28EB-C3CA-DDDA-A314-84F997FAF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0373" y="2149517"/>
            <a:ext cx="9439422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1.- </a:t>
            </a:r>
            <a:r>
              <a:rPr kumimoji="0" lang="es-PE" altLang="es-PE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Estatutos, Art. </a:t>
            </a:r>
            <a:r>
              <a:rPr kumimoji="0" lang="es-PE" altLang="es-PE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26</a:t>
            </a:r>
            <a:endParaRPr kumimoji="0" lang="es-PE" altLang="es-PE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El EAC es el responsable de la animación del dinamismo Espiritual de la Orden en América Latina. </a:t>
            </a:r>
            <a:endParaRPr kumimoji="0" lang="es-PE" altLang="es-PE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altLang="es-P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613D99F-1ADE-0943-9A8A-46689B7DCD49}"/>
              </a:ext>
            </a:extLst>
          </p:cNvPr>
          <p:cNvSpPr txBox="1"/>
          <p:nvPr/>
        </p:nvSpPr>
        <p:spPr>
          <a:xfrm>
            <a:off x="4033911" y="1198084"/>
            <a:ext cx="27748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altLang="es-PE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FUNCIONES:</a:t>
            </a:r>
            <a:endParaRPr kumimoji="0" lang="es-PE" altLang="es-PE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6881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F98D3DE-3A52-CCCC-EBA8-6D8D2D2CC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526" y="0"/>
            <a:ext cx="3146474" cy="273776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17FFCA7-4B85-62FD-A5D6-52C85125195A}"/>
              </a:ext>
            </a:extLst>
          </p:cNvPr>
          <p:cNvSpPr txBox="1"/>
          <p:nvPr/>
        </p:nvSpPr>
        <p:spPr>
          <a:xfrm>
            <a:off x="926123" y="1309261"/>
            <a:ext cx="10536702" cy="4989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3200" b="1" kern="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PE" sz="2400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8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NOTA.-</a:t>
            </a:r>
            <a:r>
              <a:rPr lang="es-PE" sz="2800" b="1" kern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28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cumplir con esta responsabilidad, cada hermano se encarga de coordinar (pidiendo ayuda a hermanos de América Latina) y o elaborar cada subsidio para asegurar que lleguen a tiempo al Coordinador de la Comisión y del Secretario. Ellos revisan los temas y ofrecen su aporte si lo desean.</a:t>
            </a:r>
            <a:endParaRPr lang="es-P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8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final, este material es enviado por el Secretario General de la OALA a los Superiores Mayores de cada Jurisdicción para asegurar que lleguen a todas las comunidades. </a:t>
            </a:r>
            <a:endParaRPr lang="es-P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345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17A599C-B92B-60BE-A9D5-1747C0D1E2F0}"/>
              </a:ext>
            </a:extLst>
          </p:cNvPr>
          <p:cNvSpPr txBox="1"/>
          <p:nvPr/>
        </p:nvSpPr>
        <p:spPr>
          <a:xfrm>
            <a:off x="689317" y="944330"/>
            <a:ext cx="11071274" cy="591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4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a.- </a:t>
            </a:r>
            <a:r>
              <a:rPr lang="es-PE" sz="24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Cada subsidio tiene su propia metodología y estructura</a:t>
            </a:r>
            <a:r>
              <a:rPr lang="es-PE" sz="24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. </a:t>
            </a:r>
            <a:endParaRPr lang="es-PE" sz="2000" kern="100" dirty="0">
              <a:effectLst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>
              <a:lnSpc>
                <a:spcPct val="106000"/>
              </a:lnSpc>
              <a:spcAft>
                <a:spcPts val="600"/>
              </a:spcAft>
            </a:pPr>
            <a:r>
              <a:rPr lang="es-PE" sz="24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b.- </a:t>
            </a:r>
            <a:r>
              <a:rPr lang="es-PE" sz="24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Hemos cuidado de usar en lo posible el lenguaje más latinoamericano, conscientes de la importancia de la inculturación). </a:t>
            </a:r>
            <a:endParaRPr lang="es-PE" sz="2000" kern="100" dirty="0">
              <a:effectLst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4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1.- </a:t>
            </a:r>
            <a:r>
              <a:rPr lang="es-PE" sz="2400" b="1" kern="0" dirty="0">
                <a:solidFill>
                  <a:srgbClr val="C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Ejercicios Espirituales para cada año. </a:t>
            </a:r>
            <a:endParaRPr lang="es-PE" sz="2000" b="1" kern="100" dirty="0">
              <a:solidFill>
                <a:srgbClr val="C00000"/>
              </a:solidFill>
              <a:effectLst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4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     Coordinador responsable: </a:t>
            </a:r>
            <a:r>
              <a:rPr lang="es-PE" sz="24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P. Gioberty</a:t>
            </a:r>
            <a:r>
              <a:rPr lang="es-PE" sz="24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endParaRPr lang="es-PE" sz="2000" kern="100" dirty="0">
              <a:effectLst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4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     </a:t>
            </a:r>
            <a:r>
              <a:rPr lang="es-PE" sz="24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Evaluación.-</a:t>
            </a:r>
            <a:r>
              <a:rPr lang="es-PE" sz="24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Si se han podido desarrollar cada año. Salvo este 2023 que no se tuvo éxito. </a:t>
            </a:r>
            <a:endParaRPr lang="es-PE" sz="2000" kern="100" dirty="0">
              <a:effectLst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4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2</a:t>
            </a:r>
            <a:r>
              <a:rPr lang="es-PE" sz="2400" b="1" kern="0" dirty="0">
                <a:solidFill>
                  <a:srgbClr val="C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.- Retiros para Tiempos Fuertes</a:t>
            </a:r>
            <a:r>
              <a:rPr lang="es-PE" sz="24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. </a:t>
            </a:r>
            <a:endParaRPr lang="es-PE" sz="2000" kern="100" dirty="0">
              <a:effectLst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4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     Coordinador responsable: </a:t>
            </a:r>
            <a:r>
              <a:rPr lang="es-PE" sz="24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P. José Luis</a:t>
            </a:r>
            <a:endParaRPr lang="es-PE" sz="2000" kern="100" dirty="0">
              <a:effectLst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4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     Evaluación.- </a:t>
            </a:r>
            <a:r>
              <a:rPr lang="es-PE" sz="24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Si se han podido desarrollar, y en tiempo de Pandemia desde Pascua de 2020 se incluyó al Título de los Retiros: Reflexiones en Tiempos de Pandemia. </a:t>
            </a:r>
            <a:r>
              <a:rPr lang="es-PE" sz="24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endParaRPr lang="es-PE" sz="2000" kern="100" dirty="0">
              <a:effectLst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4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     </a:t>
            </a:r>
            <a:r>
              <a:rPr lang="es-PE" sz="24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Pascua</a:t>
            </a:r>
            <a:r>
              <a:rPr lang="es-PE" sz="24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/ </a:t>
            </a:r>
            <a:r>
              <a:rPr lang="es-PE" sz="24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San Agustín</a:t>
            </a:r>
            <a:r>
              <a:rPr lang="es-PE" sz="24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/ </a:t>
            </a:r>
            <a:r>
              <a:rPr lang="es-PE" sz="24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Adviento</a:t>
            </a:r>
            <a:r>
              <a:rPr lang="es-PE" sz="24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endParaRPr lang="es-PE" sz="2000" kern="100" dirty="0">
              <a:effectLst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s-P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BCFF0A5-DEE3-F6EC-1409-9A72A95B5557}"/>
              </a:ext>
            </a:extLst>
          </p:cNvPr>
          <p:cNvSpPr txBox="1"/>
          <p:nvPr/>
        </p:nvSpPr>
        <p:spPr>
          <a:xfrm>
            <a:off x="689317" y="286992"/>
            <a:ext cx="2324686" cy="481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SUBSIDIOS.- </a:t>
            </a:r>
            <a:endParaRPr kumimoji="0" lang="es-PE" sz="2000" b="0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53863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21834B5C-9E18-B68C-DBB2-CCE3C8DFB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464" y="-124453"/>
            <a:ext cx="2942536" cy="256032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958F6B7-A5A4-3995-31BF-AF2E41D63E14}"/>
              </a:ext>
            </a:extLst>
          </p:cNvPr>
          <p:cNvSpPr txBox="1"/>
          <p:nvPr/>
        </p:nvSpPr>
        <p:spPr>
          <a:xfrm>
            <a:off x="604909" y="1155707"/>
            <a:ext cx="10508567" cy="4747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800" b="1" kern="0" dirty="0">
                <a:solidFill>
                  <a:srgbClr val="C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3.- Temas para la Revisión de Vida. </a:t>
            </a:r>
            <a:endParaRPr lang="es-PE" sz="2400" b="1" kern="100" dirty="0">
              <a:solidFill>
                <a:srgbClr val="C00000"/>
              </a:solidFill>
              <a:effectLst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8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     Coordinador responsable: </a:t>
            </a:r>
            <a:r>
              <a:rPr lang="es-PE" sz="28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P. Pablo </a:t>
            </a:r>
            <a:r>
              <a:rPr lang="es-PE" sz="28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endParaRPr lang="es-PE" sz="2400" kern="100" dirty="0">
              <a:effectLst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8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     Evaluación.- No se han podido desarrollar. Seguro por temas más personales.  </a:t>
            </a:r>
            <a:endParaRPr lang="es-PE" sz="2400" kern="100" dirty="0">
              <a:effectLst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8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     </a:t>
            </a:r>
            <a:r>
              <a:rPr lang="es-PE" sz="28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Mayo</a:t>
            </a:r>
            <a:r>
              <a:rPr lang="es-PE" sz="28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/ </a:t>
            </a:r>
            <a:r>
              <a:rPr lang="es-PE" sz="28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Junio</a:t>
            </a:r>
            <a:r>
              <a:rPr lang="es-PE" sz="28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/ </a:t>
            </a:r>
            <a:r>
              <a:rPr lang="es-PE" sz="28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Julio</a:t>
            </a:r>
            <a:r>
              <a:rPr lang="es-PE" sz="28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/ </a:t>
            </a:r>
            <a:r>
              <a:rPr lang="es-PE" sz="28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Septiembre</a:t>
            </a:r>
            <a:r>
              <a:rPr lang="es-PE" sz="28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/ </a:t>
            </a:r>
            <a:r>
              <a:rPr lang="es-PE" sz="28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Octubre</a:t>
            </a:r>
            <a:r>
              <a:rPr lang="es-PE" sz="28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/ </a:t>
            </a:r>
            <a:r>
              <a:rPr lang="es-PE" sz="2800" b="1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Diciembre</a:t>
            </a:r>
            <a:r>
              <a:rPr lang="es-PE" sz="28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endParaRPr lang="es-PE" sz="2400" kern="100" dirty="0">
              <a:effectLst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800" kern="0" dirty="0">
                <a:solidFill>
                  <a:srgbClr val="C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4.- </a:t>
            </a:r>
            <a:r>
              <a:rPr lang="es-PE" sz="2800" b="1" kern="0" dirty="0">
                <a:solidFill>
                  <a:srgbClr val="C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La oración de la Revitalización de la OALA. Ha permanecido la ya elaborada. </a:t>
            </a:r>
            <a:endParaRPr lang="es-PE" sz="2400" b="1" kern="100" dirty="0">
              <a:solidFill>
                <a:srgbClr val="C00000"/>
              </a:solidFill>
              <a:effectLst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800" kern="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5.- </a:t>
            </a:r>
            <a:r>
              <a:rPr lang="es-PE" sz="2800" b="1" kern="0" dirty="0">
                <a:solidFill>
                  <a:srgbClr val="C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Las peticiones semanales. Han permanecido las que ya teníamos de la Fase anterior. </a:t>
            </a:r>
            <a:endParaRPr lang="es-PE" sz="2400" b="1" kern="100" dirty="0">
              <a:solidFill>
                <a:srgbClr val="C00000"/>
              </a:solidFill>
              <a:effectLst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62078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8AEDEE4-A0A8-FA4A-F56C-731A6F837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3384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121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232B96B1-60CA-4464-AC85-2A2421BD7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1422" y="-183503"/>
            <a:ext cx="5903819" cy="513695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B858E9E-CF08-41B6-ADAA-35C12D18585C}"/>
              </a:ext>
            </a:extLst>
          </p:cNvPr>
          <p:cNvSpPr txBox="1"/>
          <p:nvPr/>
        </p:nvSpPr>
        <p:spPr>
          <a:xfrm>
            <a:off x="367553" y="4473026"/>
            <a:ext cx="1170790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Objetivo: </a:t>
            </a:r>
            <a:r>
              <a:rPr lang="es-ES" sz="3600" dirty="0">
                <a:latin typeface="Baskerville Old Face" panose="02020602080505020303" pitchFamily="18" charset="0"/>
              </a:rPr>
              <a:t>Releer desde la fe y desde nuestra espiritualidad los signos de los tiempos para responder mejor a los desafíos de la Iglesia y de los Pueblos Latinoamericanos.</a:t>
            </a:r>
            <a:endParaRPr lang="es-PE" sz="4000" dirty="0">
              <a:latin typeface="Baskerville Old Face" panose="02020602080505020303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D3A3C59-0D59-420F-95E6-2D552B29628B}"/>
              </a:ext>
            </a:extLst>
          </p:cNvPr>
          <p:cNvSpPr txBox="1"/>
          <p:nvPr/>
        </p:nvSpPr>
        <p:spPr>
          <a:xfrm>
            <a:off x="776718" y="1359932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anose="02020602080505020303" pitchFamily="18" charset="0"/>
              </a:rPr>
              <a:t>PRIMERA ETAPA: VER (2012–2015)</a:t>
            </a:r>
          </a:p>
        </p:txBody>
      </p:sp>
    </p:spTree>
    <p:extLst>
      <p:ext uri="{BB962C8B-B14F-4D97-AF65-F5344CB8AC3E}">
        <p14:creationId xmlns:p14="http://schemas.microsoft.com/office/powerpoint/2010/main" val="3814904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386B68BF-EF42-4C0B-B228-514055D4F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5538" y="-122885"/>
            <a:ext cx="4806462" cy="441779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A5F1B31-D978-4460-BADB-D3843E1D561A}"/>
              </a:ext>
            </a:extLst>
          </p:cNvPr>
          <p:cNvSpPr txBox="1"/>
          <p:nvPr/>
        </p:nvSpPr>
        <p:spPr>
          <a:xfrm>
            <a:off x="358588" y="3492404"/>
            <a:ext cx="11600329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Objetivo: </a:t>
            </a:r>
            <a:r>
              <a:rPr lang="es-ES" sz="3200" dirty="0">
                <a:latin typeface="Baskerville Old Face" panose="02020602080505020303" pitchFamily="18" charset="0"/>
              </a:rPr>
              <a:t>Motivar a la Circunscripción a revisar la vida comunitaria y el servicio que hace a la Iglesia y discernir si ese servicio se corresponde con nuestro carisma- ideales- y con los signos de los tiempos (lo que nos pide la Iglesia hoy) para elaborar un plan comunitario de vida y de acción pastoral según criterios agustinianos</a:t>
            </a:r>
            <a:endParaRPr lang="es-PE" sz="3200" dirty="0">
              <a:latin typeface="Baskerville Old Face" panose="02020602080505020303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4B30021-D7A9-4A7E-857A-D6F80AC0EA99}"/>
              </a:ext>
            </a:extLst>
          </p:cNvPr>
          <p:cNvSpPr txBox="1"/>
          <p:nvPr/>
        </p:nvSpPr>
        <p:spPr>
          <a:xfrm>
            <a:off x="1362636" y="1259295"/>
            <a:ext cx="59077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anose="02020602080505020303" pitchFamily="18" charset="0"/>
              </a:rPr>
              <a:t>SEGUNDA ETAPA: JUZGAR (2016–2019)</a:t>
            </a:r>
            <a:endParaRPr lang="es-PE" sz="40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965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559E3DE-6692-4FE5-BEAC-D4E81E2703F3}"/>
              </a:ext>
            </a:extLst>
          </p:cNvPr>
          <p:cNvSpPr txBox="1"/>
          <p:nvPr/>
        </p:nvSpPr>
        <p:spPr>
          <a:xfrm>
            <a:off x="1066800" y="1610543"/>
            <a:ext cx="571948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TERCERA ETAPA: ACTUAR (2019–2022) </a:t>
            </a:r>
            <a:endParaRPr lang="es-PE" sz="44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402DCD5-7E1F-4422-9DF9-3BBB28D66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857" y="225393"/>
            <a:ext cx="4102568" cy="4185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F04D8AE-8D61-412F-BCBE-AA4F0866BF62}"/>
              </a:ext>
            </a:extLst>
          </p:cNvPr>
          <p:cNvSpPr txBox="1"/>
          <p:nvPr/>
        </p:nvSpPr>
        <p:spPr>
          <a:xfrm>
            <a:off x="995082" y="4124072"/>
            <a:ext cx="108204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anose="02020602080505020303" pitchFamily="18" charset="0"/>
              </a:rPr>
              <a:t>Objetivo: 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</a:rPr>
              <a:t>Aprobar y poner en práctica el Proyecto de la Circunscripción que recoge los cambios personales y comunitarios, fruto del proceso de conversión de la etapa anterior, adecuando las estructuras según el discernimiento hecho, y presentarlo como programa Capitular de la Circunscripción. </a:t>
            </a:r>
            <a:endParaRPr lang="es-PE" sz="2800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74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AB5BF70-E04D-C1DB-2A87-236D82EEE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9255" y="167225"/>
            <a:ext cx="2752578" cy="280983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050C9BD-719D-4BAB-BFE9-E41760EAD6AE}"/>
              </a:ext>
            </a:extLst>
          </p:cNvPr>
          <p:cNvSpPr txBox="1"/>
          <p:nvPr/>
        </p:nvSpPr>
        <p:spPr>
          <a:xfrm>
            <a:off x="710971" y="671691"/>
            <a:ext cx="11481029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s-ES" sz="3600" dirty="0">
                <a:latin typeface="Baskerville Old Face" panose="02020602080505020303" pitchFamily="18" charset="0"/>
              </a:rPr>
              <a:t>2019: Aprobación del Proyecto </a:t>
            </a:r>
          </a:p>
          <a:p>
            <a:r>
              <a:rPr lang="es-ES" sz="3600" dirty="0" err="1">
                <a:latin typeface="Baskerville Old Face" panose="02020602080505020303" pitchFamily="18" charset="0"/>
              </a:rPr>
              <a:t>Circunscripcional</a:t>
            </a:r>
            <a:r>
              <a:rPr lang="es-ES" sz="3600" dirty="0">
                <a:latin typeface="Baskerville Old Face" panose="02020602080505020303" pitchFamily="18" charset="0"/>
              </a:rPr>
              <a:t> en una </a:t>
            </a:r>
          </a:p>
          <a:p>
            <a:r>
              <a:rPr lang="es-ES" sz="3600" dirty="0">
                <a:latin typeface="Baskerville Old Face" panose="02020602080505020303" pitchFamily="18" charset="0"/>
              </a:rPr>
              <a:t>Asamblea Extraordinaria.</a:t>
            </a:r>
          </a:p>
          <a:p>
            <a:r>
              <a:rPr lang="es-ES" sz="3600" dirty="0">
                <a:latin typeface="Baskerville Old Face" panose="02020602080505020303" pitchFamily="18" charset="0"/>
              </a:rPr>
              <a:t>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s-ES" sz="3600" dirty="0">
                <a:latin typeface="Baskerville Old Face" panose="02020602080505020303" pitchFamily="18" charset="0"/>
              </a:rPr>
              <a:t>2020: Elaboración y adaptación del Proyecto Comunitario Local a partir del Proyecto </a:t>
            </a:r>
            <a:r>
              <a:rPr lang="es-ES" sz="3600" dirty="0" err="1">
                <a:latin typeface="Baskerville Old Face" panose="02020602080505020303" pitchFamily="18" charset="0"/>
              </a:rPr>
              <a:t>Circunscripcional</a:t>
            </a:r>
            <a:r>
              <a:rPr lang="es-ES" sz="3600" dirty="0">
                <a:latin typeface="Baskerville Old Face" panose="02020602080505020303" pitchFamily="18" charset="0"/>
              </a:rPr>
              <a:t>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s-ES" sz="3600" dirty="0">
              <a:latin typeface="Baskerville Old Face" panose="02020602080505020303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s-ES" sz="3600" dirty="0">
                <a:latin typeface="Baskerville Old Face" panose="02020602080505020303" pitchFamily="18" charset="0"/>
              </a:rPr>
              <a:t>2021: Puesta en práctica de los proyectos </a:t>
            </a:r>
            <a:r>
              <a:rPr lang="es-ES" sz="3600" dirty="0" err="1">
                <a:latin typeface="Baskerville Old Face" panose="02020602080505020303" pitchFamily="18" charset="0"/>
              </a:rPr>
              <a:t>Circunscripcional</a:t>
            </a:r>
            <a:r>
              <a:rPr lang="es-ES" sz="3600" dirty="0">
                <a:latin typeface="Baskerville Old Face" panose="02020602080505020303" pitchFamily="18" charset="0"/>
              </a:rPr>
              <a:t> y comunitario.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s-ES" sz="3600" dirty="0">
                <a:latin typeface="Baskerville Old Face" panose="02020602080505020303" pitchFamily="18" charset="0"/>
              </a:rPr>
              <a:t>2022: Evaluación de la Tercera Etapa y de todo el nuevo Itinerario.</a:t>
            </a:r>
            <a:endParaRPr lang="es-PE" sz="36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07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675699" y="604099"/>
            <a:ext cx="8136904" cy="6048671"/>
          </a:xfrm>
        </p:spPr>
        <p:txBody>
          <a:bodyPr>
            <a:normAutofit fontScale="25000" lnSpcReduction="20000"/>
          </a:bodyPr>
          <a:lstStyle/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marL="0" indent="0" algn="just">
              <a:buNone/>
            </a:pPr>
            <a:endParaRPr lang="es-419" b="1" dirty="0"/>
          </a:p>
          <a:p>
            <a:pPr marL="0" indent="0" algn="just">
              <a:buNone/>
            </a:pPr>
            <a:endParaRPr lang="es-419" b="1" dirty="0"/>
          </a:p>
          <a:p>
            <a:pPr algn="just"/>
            <a:r>
              <a:rPr lang="es-PE" sz="7200" b="1" dirty="0"/>
              <a:t>47.- El EAC elaborará el subsidio para la celebración conclusiva de la tercera etapa del Proyecto de Espiritualidad en cada Circunscripción  (2022).</a:t>
            </a:r>
            <a:endParaRPr lang="es-CL" sz="7200" b="1" dirty="0"/>
          </a:p>
          <a:p>
            <a:pPr algn="just"/>
            <a:endParaRPr lang="es-PE" sz="7200" b="1" dirty="0"/>
          </a:p>
          <a:p>
            <a:pPr algn="just"/>
            <a:r>
              <a:rPr lang="es-PE" sz="7200" b="1" dirty="0"/>
              <a:t>48.- El EAC realizará la evaluación de todo el proyecto y lo presentará en la Asamblea General de OALA (2023).</a:t>
            </a:r>
            <a:endParaRPr lang="es-CL" sz="7200" b="1" dirty="0"/>
          </a:p>
          <a:p>
            <a:pPr algn="just"/>
            <a:endParaRPr lang="es-PE" sz="7200" b="1" dirty="0"/>
          </a:p>
          <a:p>
            <a:pPr algn="just"/>
            <a:r>
              <a:rPr lang="es-PE" sz="7200" b="1" dirty="0"/>
              <a:t>49.- El EAC coordinará la celebración de culminación del Proyecto en la Asamblea General de OALA.</a:t>
            </a:r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marL="0" indent="0" algn="just">
              <a:buNone/>
            </a:pPr>
            <a:endParaRPr lang="es-419" sz="4000" b="1" dirty="0"/>
          </a:p>
          <a:p>
            <a:pPr marL="0" indent="0" algn="just">
              <a:buNone/>
            </a:pPr>
            <a:r>
              <a:rPr lang="es-419" sz="3600" b="1" dirty="0"/>
              <a:t>          </a:t>
            </a:r>
            <a:r>
              <a:rPr lang="es-419" sz="6400" b="1" dirty="0"/>
              <a:t>PRIMERA ETAPA             SEGUNDA ETAPA             TERCERA ETAPA</a:t>
            </a:r>
          </a:p>
          <a:p>
            <a:pPr marL="0" indent="0" algn="just">
              <a:buNone/>
            </a:pPr>
            <a:endParaRPr lang="es-419" sz="6400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419" b="1" dirty="0"/>
          </a:p>
          <a:p>
            <a:pPr algn="just"/>
            <a:endParaRPr lang="es-CL" dirty="0"/>
          </a:p>
          <a:p>
            <a:endParaRPr lang="es-CL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099" y="3501008"/>
            <a:ext cx="1971180" cy="165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486" y="3501008"/>
            <a:ext cx="2121028" cy="165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217" y="3443724"/>
            <a:ext cx="1679451" cy="1713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89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25F117E-415F-49EC-577C-1649831A0CB3}"/>
              </a:ext>
            </a:extLst>
          </p:cNvPr>
          <p:cNvSpPr txBox="1"/>
          <p:nvPr/>
        </p:nvSpPr>
        <p:spPr>
          <a:xfrm>
            <a:off x="2926080" y="1931017"/>
            <a:ext cx="8975189" cy="3457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L" sz="4000" b="1" kern="0" dirty="0">
                <a:ea typeface="Times New Roman" panose="02020603050405020304" pitchFamily="18" charset="0"/>
                <a:cs typeface="Tahoma" panose="020B0604030504040204" pitchFamily="34" charset="0"/>
              </a:rPr>
              <a:t>Lugar: </a:t>
            </a:r>
            <a:r>
              <a:rPr lang="es-CL" sz="4000" kern="0" dirty="0">
                <a:ea typeface="Times New Roman" panose="02020603050405020304" pitchFamily="18" charset="0"/>
                <a:cs typeface="Tahoma" panose="020B0604030504040204" pitchFamily="34" charset="0"/>
              </a:rPr>
              <a:t>Casa de Espiritualidad Hijas de María Auxiliadora - San José de Costa Rica</a:t>
            </a:r>
            <a:endParaRPr lang="es-PE" sz="3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CL" sz="4000" b="1" dirty="0"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algn="ctr"/>
            <a:r>
              <a:rPr lang="es-CL" sz="4000" b="1" dirty="0">
                <a:ea typeface="Times New Roman" panose="02020603050405020304" pitchFamily="18" charset="0"/>
                <a:cs typeface="Tahoma" panose="020B0604030504040204" pitchFamily="34" charset="0"/>
              </a:rPr>
              <a:t>Fecha: Martes 04 al Viernes 08 de febrero de 2020</a:t>
            </a:r>
            <a:endParaRPr lang="es-PE" sz="5400" dirty="0">
              <a:latin typeface="Verdana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027A7A-DBC8-7BE6-9AAA-F92444A738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368" t="-1674" r="36167" b="1674"/>
          <a:stretch/>
        </p:blipFill>
        <p:spPr>
          <a:xfrm>
            <a:off x="-427538" y="-252075"/>
            <a:ext cx="3353618" cy="736214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D7E55A9-C592-AEA7-F01E-878AC5535295}"/>
              </a:ext>
            </a:extLst>
          </p:cNvPr>
          <p:cNvSpPr txBox="1"/>
          <p:nvPr/>
        </p:nvSpPr>
        <p:spPr>
          <a:xfrm>
            <a:off x="2433711" y="620056"/>
            <a:ext cx="9758289" cy="6920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ahoma" panose="020B0604030504040204" pitchFamily="34" charset="0"/>
              </a:rPr>
              <a:t>PRIMER ENCUENTRO DE DELEGADOS DE BASE  </a:t>
            </a:r>
            <a:r>
              <a:rPr kumimoji="0" lang="es-CL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ahoma" panose="020B0604030504040204" pitchFamily="34" charset="0"/>
              </a:rPr>
              <a:t>  </a:t>
            </a:r>
            <a:endParaRPr kumimoji="0" lang="es-PE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10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91C33C7-9F6D-3378-B38C-0B755C860835}"/>
              </a:ext>
            </a:extLst>
          </p:cNvPr>
          <p:cNvSpPr txBox="1"/>
          <p:nvPr/>
        </p:nvSpPr>
        <p:spPr>
          <a:xfrm>
            <a:off x="759655" y="347019"/>
            <a:ext cx="10672689" cy="4335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L" sz="2800" b="1" kern="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OBJETIVOS: </a:t>
            </a:r>
            <a:endParaRPr lang="es-PE" sz="2400" kern="100" dirty="0">
              <a:solidFill>
                <a:srgbClr val="C0000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L" sz="2800" kern="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1.-</a:t>
            </a:r>
            <a:r>
              <a:rPr lang="es-CL" sz="2800" b="1" kern="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r>
              <a:rPr lang="es-CL" sz="2800" kern="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Revisar el estado de la Segunda Etapa, la situación de cada Jurisdicción.  </a:t>
            </a:r>
            <a:endParaRPr lang="es-PE" sz="2400" kern="1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L" sz="2800" kern="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2.-</a:t>
            </a:r>
            <a:r>
              <a:rPr lang="es-CL" sz="2800" b="1" kern="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r>
              <a:rPr lang="es-CL" sz="2800" kern="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Capacitar a los Delegados de Base para implementar la Tercera Etapa del Nuevo Itinerario de Comunión y Servicio. </a:t>
            </a:r>
            <a:endParaRPr lang="es-PE" sz="2400" kern="1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s-CL" sz="2800" kern="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3.- Ver el reporte de cada Delegado de Base, en qué situación se encuentra.</a:t>
            </a:r>
            <a:r>
              <a:rPr lang="es-CL" sz="2800" kern="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PE" sz="2400" kern="1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8626CAA-89FE-E7BF-9C08-9C7CB4F8CE03}"/>
              </a:ext>
            </a:extLst>
          </p:cNvPr>
          <p:cNvSpPr txBox="1"/>
          <p:nvPr/>
        </p:nvSpPr>
        <p:spPr>
          <a:xfrm>
            <a:off x="1" y="4954027"/>
            <a:ext cx="12191999" cy="190161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ACCIÓN SIGNIFICATIVA. –</a:t>
            </a:r>
            <a:r>
              <a:rPr kumimoji="0" lang="es-CL" sz="2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Aprobar y poner en Práctica el Proyecto Operativo de cada Circunscripción. </a:t>
            </a:r>
            <a:endParaRPr kumimoji="0" lang="es-PE" sz="3200" b="0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579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807A471-F558-DAAF-7C06-1FAD3C314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744" y="2786910"/>
            <a:ext cx="9537896" cy="426846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1520B29-C07B-5FA5-FB9E-C9E72A532259}"/>
              </a:ext>
            </a:extLst>
          </p:cNvPr>
          <p:cNvSpPr txBox="1"/>
          <p:nvPr/>
        </p:nvSpPr>
        <p:spPr>
          <a:xfrm>
            <a:off x="286043" y="0"/>
            <a:ext cx="11277600" cy="4061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es-P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L" sz="3200" b="1" kern="0" dirty="0">
                <a:solidFill>
                  <a:srgbClr val="C00000"/>
                </a:solidFill>
                <a:effectLst/>
                <a:latin typeface="Batang" panose="02030600000101010101" pitchFamily="18" charset="-127"/>
                <a:ea typeface="Batang" panose="02030600000101010101" pitchFamily="18" charset="-127"/>
                <a:cs typeface="Arial" panose="020B0604020202020204" pitchFamily="34" charset="0"/>
              </a:rPr>
              <a:t>TAMBIÉN ASISTIERON</a:t>
            </a:r>
            <a:r>
              <a:rPr lang="es-CL" sz="3200" kern="0" dirty="0">
                <a:effectLst/>
                <a:latin typeface="Batang" panose="02030600000101010101" pitchFamily="18" charset="-127"/>
                <a:ea typeface="Batang" panose="02030600000101010101" pitchFamily="18" charset="-127"/>
                <a:cs typeface="Arial" panose="020B0604020202020204" pitchFamily="34" charset="0"/>
              </a:rPr>
              <a:t>: El Secretario General, los Coordinadores Regionales, el Coordinador de la CEAC. </a:t>
            </a:r>
            <a:endParaRPr lang="es-PE" sz="2800" kern="100" dirty="0">
              <a:effectLst/>
              <a:latin typeface="Batang" panose="02030600000101010101" pitchFamily="18" charset="-127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r>
              <a:rPr lang="es-CL" sz="3200" b="1" dirty="0">
                <a:solidFill>
                  <a:srgbClr val="C00000"/>
                </a:solidFill>
                <a:effectLst/>
                <a:latin typeface="Batang" panose="02030600000101010101" pitchFamily="18" charset="-127"/>
                <a:ea typeface="Batang" panose="02030600000101010101" pitchFamily="18" charset="-127"/>
                <a:cs typeface="Arial" panose="020B0604020202020204" pitchFamily="34" charset="0"/>
              </a:rPr>
              <a:t>NO ASISTIERON: </a:t>
            </a:r>
          </a:p>
          <a:p>
            <a:r>
              <a:rPr lang="es-CL" sz="3200" dirty="0">
                <a:effectLst/>
                <a:latin typeface="Batang" panose="02030600000101010101" pitchFamily="18" charset="-127"/>
                <a:ea typeface="Batang" panose="02030600000101010101" pitchFamily="18" charset="-127"/>
                <a:cs typeface="Arial" panose="020B0604020202020204" pitchFamily="34" charset="0"/>
              </a:rPr>
              <a:t>1.- Provincia de Colombia, </a:t>
            </a:r>
          </a:p>
          <a:p>
            <a:r>
              <a:rPr lang="es-CL" sz="3200" dirty="0">
                <a:effectLst/>
                <a:latin typeface="Batang" panose="02030600000101010101" pitchFamily="18" charset="-127"/>
                <a:ea typeface="Batang" panose="02030600000101010101" pitchFamily="18" charset="-127"/>
                <a:cs typeface="Arial" panose="020B0604020202020204" pitchFamily="34" charset="0"/>
              </a:rPr>
              <a:t>2.- Vicariato de Argentina, </a:t>
            </a:r>
          </a:p>
          <a:p>
            <a:r>
              <a:rPr lang="es-CL" sz="3200" dirty="0">
                <a:effectLst/>
                <a:latin typeface="Batang" panose="02030600000101010101" pitchFamily="18" charset="-127"/>
                <a:ea typeface="Batang" panose="02030600000101010101" pitchFamily="18" charset="-127"/>
                <a:cs typeface="Arial" panose="020B0604020202020204" pitchFamily="34" charset="0"/>
              </a:rPr>
              <a:t>3.- Vicariato de Iquitos y </a:t>
            </a:r>
          </a:p>
          <a:p>
            <a:r>
              <a:rPr lang="es-CL" sz="3200" dirty="0">
                <a:effectLst/>
                <a:latin typeface="Batang" panose="02030600000101010101" pitchFamily="18" charset="-127"/>
                <a:ea typeface="Batang" panose="02030600000101010101" pitchFamily="18" charset="-127"/>
                <a:cs typeface="Arial" panose="020B0604020202020204" pitchFamily="34" charset="0"/>
              </a:rPr>
              <a:t>4.- Delegación de Cuba. </a:t>
            </a:r>
            <a:endParaRPr lang="es-PE" sz="4400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386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43E1F62-1D03-A107-F809-32D3C6AC7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7576" y="1535104"/>
            <a:ext cx="5214424" cy="532289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4E3F650-08E9-431A-F7FC-987D601C38B2}"/>
              </a:ext>
            </a:extLst>
          </p:cNvPr>
          <p:cNvSpPr txBox="1"/>
          <p:nvPr/>
        </p:nvSpPr>
        <p:spPr>
          <a:xfrm>
            <a:off x="844062" y="759656"/>
            <a:ext cx="9678572" cy="4642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L" sz="2800" b="1" kern="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ESTAS SON LAS CIRCUNSCRIPCIONES QUE HAN PRESENTADO SUS PROYECTOS:  </a:t>
            </a:r>
            <a:endParaRPr lang="es-PE" sz="2400" kern="100" dirty="0">
              <a:solidFill>
                <a:srgbClr val="C0000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s-CL" sz="2800" kern="0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L" sz="2800" kern="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1.- Consolación- Brasil </a:t>
            </a:r>
            <a:endParaRPr lang="es-PE" sz="2400" kern="100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L" sz="2800" kern="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2.- Ecuador</a:t>
            </a:r>
            <a:endParaRPr lang="es-PE" sz="2400" kern="100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L" sz="2800" kern="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3.- Chulucanas </a:t>
            </a:r>
            <a:endParaRPr lang="es-PE" sz="2400" kern="100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L" sz="2800" kern="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4.- Vic. De Antillas </a:t>
            </a:r>
            <a:endParaRPr lang="es-PE" sz="2400" kern="100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L" sz="2800" kern="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5.- Colombia </a:t>
            </a:r>
            <a:endParaRPr lang="es-PE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560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D7E2FF5-886C-DB00-7A79-6CF080275453}"/>
              </a:ext>
            </a:extLst>
          </p:cNvPr>
          <p:cNvSpPr txBox="1"/>
          <p:nvPr/>
        </p:nvSpPr>
        <p:spPr>
          <a:xfrm>
            <a:off x="905022" y="1473403"/>
            <a:ext cx="10381956" cy="3084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2.- Estatutos, Art</a:t>
            </a:r>
            <a:r>
              <a:rPr kumimoji="0" lang="es-PE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. 26</a:t>
            </a:r>
            <a:endParaRPr kumimoji="0" lang="es-PE" sz="3600" b="0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b.- Desarrollar en Coordinación con la Directiva de la OALA un programa de revitalización de la Orden en América Latina que será aprobado por la </a:t>
            </a:r>
            <a:r>
              <a:rPr lang="es-PE" sz="3200" kern="0" dirty="0">
                <a:solidFill>
                  <a:prstClr val="black"/>
                </a:solidFill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Asamblea General</a:t>
            </a:r>
            <a:r>
              <a:rPr kumimoji="0" lang="es-PE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.  </a:t>
            </a:r>
            <a:endParaRPr kumimoji="0" lang="es-PE" sz="2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8704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F8E91D6-DFF5-46E1-FF1D-80C191C4D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452" y="468903"/>
            <a:ext cx="8577179" cy="6432884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3D59FF9-AEEF-58C4-71B9-A973A5E66171}"/>
              </a:ext>
            </a:extLst>
          </p:cNvPr>
          <p:cNvSpPr txBox="1"/>
          <p:nvPr/>
        </p:nvSpPr>
        <p:spPr>
          <a:xfrm>
            <a:off x="1209822" y="77884"/>
            <a:ext cx="10115904" cy="942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 sz="5400" b="1" kern="100" dirty="0">
                <a:solidFill>
                  <a:prstClr val="black"/>
                </a:solidFill>
                <a:latin typeface="Juice ITC" panose="04040403040A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Segundo E</a:t>
            </a:r>
            <a:r>
              <a:rPr kumimoji="0" lang="es-PE" sz="54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Juice ITC" panose="04040403040A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ncuentro</a:t>
            </a:r>
            <a:r>
              <a:rPr kumimoji="0" lang="es-PE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Juice ITC" panose="04040403040A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de delegados</a:t>
            </a:r>
            <a:endParaRPr kumimoji="0" lang="es-PE" sz="4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Juice ITC" panose="04040403040A020202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C4AA37B-48A3-96D6-B9A4-F036580A8345}"/>
              </a:ext>
            </a:extLst>
          </p:cNvPr>
          <p:cNvSpPr txBox="1"/>
          <p:nvPr/>
        </p:nvSpPr>
        <p:spPr>
          <a:xfrm>
            <a:off x="473283" y="1859532"/>
            <a:ext cx="3845499" cy="3138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CL" sz="28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Lugar: </a:t>
            </a:r>
            <a:r>
              <a:rPr lang="es-CL" sz="28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Casa de Formación - Santiago de Chile</a:t>
            </a:r>
            <a:endParaRPr lang="es-P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CL" sz="28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Fecha: Lu 28 Noviembre - Vi 02 Diciembre de 2022</a:t>
            </a:r>
            <a:endParaRPr lang="es-P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740793A-C9DF-9D6F-EC46-9008B133C179}"/>
              </a:ext>
            </a:extLst>
          </p:cNvPr>
          <p:cNvSpPr txBox="1"/>
          <p:nvPr/>
        </p:nvSpPr>
        <p:spPr>
          <a:xfrm>
            <a:off x="1524001" y="936202"/>
            <a:ext cx="7451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PE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Juice ITC" panose="04040403040A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de Base en Chile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75827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E708431-263B-E8E7-F87C-09977AEA6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4172" y="0"/>
            <a:ext cx="3209722" cy="32764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DDA35C1-B659-F9B6-D775-235C8A65C818}"/>
              </a:ext>
            </a:extLst>
          </p:cNvPr>
          <p:cNvSpPr txBox="1"/>
          <p:nvPr/>
        </p:nvSpPr>
        <p:spPr>
          <a:xfrm>
            <a:off x="1425526" y="957041"/>
            <a:ext cx="10185009" cy="4943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L" sz="3200" b="1" kern="0" dirty="0">
                <a:solidFill>
                  <a:srgbClr val="C00000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OBJETIVOS: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s-CL" sz="3200" b="1" kern="0" dirty="0">
              <a:solidFill>
                <a:srgbClr val="C00000"/>
              </a:solidFill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s-PE" sz="2800" kern="100" dirty="0">
              <a:solidFill>
                <a:srgbClr val="C00000"/>
              </a:solidFill>
              <a:effectLst/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L" sz="2400" kern="0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1.- </a:t>
            </a:r>
            <a:r>
              <a:rPr lang="es-CL" sz="3200" kern="0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Elaborar el Nuevo Proceso de Revitalización de la Orden en América Latina para ser presentado en la XX Asamblea General de OALA en México - Abril de 2023.</a:t>
            </a:r>
            <a:endParaRPr lang="es-PE" sz="2800" kern="100" dirty="0">
              <a:effectLst/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s-CL" sz="3200" kern="0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2.- Capacitar a los Delegados de Base. </a:t>
            </a:r>
            <a:endParaRPr lang="es-PE" sz="2800" kern="100" dirty="0">
              <a:effectLst/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72662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F6C857E-2C26-53EC-0D87-21D0031620BB}"/>
              </a:ext>
            </a:extLst>
          </p:cNvPr>
          <p:cNvSpPr txBox="1"/>
          <p:nvPr/>
        </p:nvSpPr>
        <p:spPr>
          <a:xfrm>
            <a:off x="708074" y="124505"/>
            <a:ext cx="10156874" cy="6454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L" sz="3200" kern="0" dirty="0">
                <a:solidFill>
                  <a:srgbClr val="C00000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TAMBIÉN ASISTIERON</a:t>
            </a:r>
            <a:r>
              <a:rPr lang="es-CL" sz="3200" kern="0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: </a:t>
            </a:r>
            <a:r>
              <a:rPr lang="es-CL" sz="2400" kern="0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El Secretario General, El Ecónomo, los Coordinadores Regionales, el Coordinador de la CEAC. </a:t>
            </a:r>
            <a:endParaRPr lang="es-PE" sz="2000" kern="100" dirty="0">
              <a:effectLst/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CL" sz="2400" kern="0" dirty="0">
                <a:solidFill>
                  <a:srgbClr val="C00000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NO ASISTIERON: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CL" sz="3200" kern="0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1.- Provincia de México,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CL" sz="3200" kern="0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2.- Vicariato de Venezuela,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CL" sz="3200" kern="0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3.- Provincia de Colombia,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CL" sz="3200" kern="0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4.- Vicariato de Argentina,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CL" sz="3200" kern="0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5.- Vicariato de Iquitos,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CL" sz="3200" kern="0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6.- Delegación de Cuba y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CL" sz="3200" kern="0" dirty="0">
                <a:effectLst/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7.- Vicariato de Apurímac</a:t>
            </a:r>
            <a:r>
              <a:rPr lang="es-CL" sz="24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P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0716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5019FB3-E2D9-B24A-1F95-491E96CFAC58}"/>
              </a:ext>
            </a:extLst>
          </p:cNvPr>
          <p:cNvSpPr txBox="1"/>
          <p:nvPr/>
        </p:nvSpPr>
        <p:spPr>
          <a:xfrm>
            <a:off x="546295" y="1074509"/>
            <a:ext cx="1109940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sz="60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Diálogo en grupos </a:t>
            </a:r>
          </a:p>
          <a:p>
            <a:pPr algn="ctr"/>
            <a:r>
              <a:rPr lang="es-PE" sz="60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Para ver las fortalezas,  debilidades y sugerencias en el proyecto de Revitalización de América Latina y el Caribe </a:t>
            </a:r>
          </a:p>
        </p:txBody>
      </p:sp>
    </p:spTree>
    <p:extLst>
      <p:ext uri="{BB962C8B-B14F-4D97-AF65-F5344CB8AC3E}">
        <p14:creationId xmlns:p14="http://schemas.microsoft.com/office/powerpoint/2010/main" val="20985411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68605CBD-A9C0-940A-76E7-6D9DE2C4C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791" y="366623"/>
            <a:ext cx="10972799" cy="612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2400" b="1" i="0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FORTALEZAS</a:t>
            </a:r>
            <a:endParaRPr kumimoji="0" lang="es-PE" altLang="es-PE" sz="2000" b="0" i="0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1.- Los más de 50 años de caminar como OALA (20-25 abril de 1969) y tener un itinerario Espiritual de Comunión y Servicio, y el trabajo de las diversas Áreas de OALA. Este abril cumplimos 54 años.  </a:t>
            </a:r>
            <a:endParaRPr kumimoji="0" lang="es-PE" altLang="es-PE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2.- Hemos crecido en la conciencia de saber que todos somos OALA. </a:t>
            </a:r>
            <a:endParaRPr kumimoji="0" lang="es-PE" altLang="es-PE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3.- Haber llegado a tener en cada Circunscripción un Proyecto </a:t>
            </a:r>
            <a:r>
              <a:rPr kumimoji="0" lang="es-PE" altLang="es-PE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Circunscripcional</a:t>
            </a:r>
            <a:r>
              <a:rPr kumimoji="0" lang="es-PE" altLang="es-P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que tenga en cuenta los niveles de acción y las obras y servicios, preguntándonos si están de acuerdo a Nuestro Carisma, a los Signos de los tiempos, lo que nos pide la Iglesia y qué debe permanecer o cambiar.  </a:t>
            </a:r>
            <a:endParaRPr kumimoji="0" lang="es-PE" altLang="es-PE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4.-</a:t>
            </a:r>
            <a:r>
              <a:rPr kumimoji="0" lang="es-PE" altLang="es-PE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kumimoji="0" lang="es-PE" altLang="es-P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Los subsidios elaborados por el CEAC son un valioso aporte para el dinamismo espiritual de la Orden en América Latina que ayuda a progresar como hermanos en nuestro Carisma y nuestra Espiritualidad desde América Latina</a:t>
            </a:r>
            <a:r>
              <a:rPr kumimoji="0" lang="es-PE" altLang="es-PE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. </a:t>
            </a:r>
            <a:endParaRPr kumimoji="0" lang="es-PE" altLang="es-PE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5.- Las Circunscripciones por medio de sus Superiores Mayores y sus encargados de Espiritualidad, sus Delegados de Base y sus Responsables de Áreas, se han ido sensibilizando y acercando al itinerario Espiritual de Comunión y Servicio con el </a:t>
            </a:r>
            <a:r>
              <a:rPr kumimoji="0" lang="es-PE" altLang="es-P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vivo deseo de caminar en </a:t>
            </a:r>
            <a:r>
              <a:rPr kumimoji="0" lang="es-PE" altLang="es-PE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sinodalidad</a:t>
            </a:r>
            <a:r>
              <a:rPr kumimoji="0" lang="es-PE" altLang="es-P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y cercanos a los laicos.  </a:t>
            </a:r>
            <a:endParaRPr kumimoji="0" lang="es-PE" altLang="es-P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0385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238A395-0597-52E5-E1A4-004C762E7B55}"/>
              </a:ext>
            </a:extLst>
          </p:cNvPr>
          <p:cNvSpPr txBox="1"/>
          <p:nvPr/>
        </p:nvSpPr>
        <p:spPr>
          <a:xfrm>
            <a:off x="590843" y="303000"/>
            <a:ext cx="11197883" cy="6222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400" kern="0" dirty="0">
                <a:effectLst/>
                <a:latin typeface="Baskerville Old Face"/>
                <a:ea typeface="Calibri" panose="020F0502020204030204" pitchFamily="34" charset="0"/>
                <a:cs typeface="Arial" panose="020B0604020202020204" pitchFamily="34" charset="0"/>
              </a:rPr>
              <a:t>6.- El Itinerario de Comunión y Servicio nos ayuda a caminar unidos, escucharnos,     formarnos, y a pensar en todos los hermanos de la circunscripción.  </a:t>
            </a:r>
            <a:endParaRPr lang="es-PE" sz="2000" kern="100" dirty="0">
              <a:effectLst/>
              <a:latin typeface="Baskerville Old Fac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400" kern="0" dirty="0">
                <a:effectLst/>
                <a:latin typeface="Baskerville Old Face"/>
                <a:ea typeface="Calibri" panose="020F0502020204030204" pitchFamily="34" charset="0"/>
                <a:cs typeface="Arial" panose="020B0604020202020204" pitchFamily="34" charset="0"/>
              </a:rPr>
              <a:t>7.- El itinerario de Comunión y Servicio ayuda a nuestros Superiores Mayores y sus Consejos a descubrir caminos de comunión. </a:t>
            </a:r>
            <a:endParaRPr lang="es-PE" sz="2000" kern="100" dirty="0">
              <a:effectLst/>
              <a:latin typeface="Baskerville Old Fac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400" kern="0" dirty="0">
                <a:effectLst/>
                <a:latin typeface="Baskerville Old Face"/>
                <a:ea typeface="Calibri" panose="020F0502020204030204" pitchFamily="34" charset="0"/>
                <a:cs typeface="Arial" panose="020B0604020202020204" pitchFamily="34" charset="0"/>
              </a:rPr>
              <a:t>8.- La experiencia de estar juntos (y en proyectos comunes) nos ayuda a la apertura y a superar los límites de nuestras Circunscripciones. </a:t>
            </a:r>
            <a:endParaRPr lang="es-PE" sz="2000" kern="100" dirty="0">
              <a:effectLst/>
              <a:latin typeface="Baskerville Old Fac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400" kern="0" dirty="0">
                <a:effectLst/>
                <a:latin typeface="Baskerville Old Face"/>
                <a:ea typeface="Calibri" panose="020F0502020204030204" pitchFamily="34" charset="0"/>
                <a:cs typeface="Arial" panose="020B0604020202020204" pitchFamily="34" charset="0"/>
              </a:rPr>
              <a:t>9.- Los Superiores Mayores y sus Consejos están más conscientes de poder utilizar la temática de los Ejercicios Espirituales, y Retiros para Tiempos Fuertes.  </a:t>
            </a:r>
            <a:endParaRPr lang="es-PE" sz="2000" kern="100" dirty="0">
              <a:effectLst/>
              <a:latin typeface="Baskerville Old Fac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400" kern="0" dirty="0">
                <a:effectLst/>
                <a:latin typeface="Baskerville Old Face"/>
                <a:ea typeface="Calibri" panose="020F0502020204030204" pitchFamily="34" charset="0"/>
                <a:cs typeface="Arial" panose="020B0604020202020204" pitchFamily="34" charset="0"/>
              </a:rPr>
              <a:t>10.- El trabajo en Equipo de la Comisión de Espiritualidad y Animación Continental junto a la Directiva de OALA. </a:t>
            </a:r>
            <a:endParaRPr lang="es-PE" sz="2000" kern="100" dirty="0">
              <a:effectLst/>
              <a:latin typeface="Baskerville Old Fac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400" kern="0" dirty="0">
                <a:effectLst/>
                <a:latin typeface="Baskerville Old Face"/>
                <a:ea typeface="Calibri" panose="020F0502020204030204" pitchFamily="34" charset="0"/>
                <a:cs typeface="Arial" panose="020B0604020202020204" pitchFamily="34" charset="0"/>
              </a:rPr>
              <a:t>11.- Las Oraciones para Laudes y Vísperas así como la Oración por la Revitalización de la Orden en América Latina han ido marcando </a:t>
            </a:r>
            <a:r>
              <a:rPr lang="es-PE" sz="2400" i="1" kern="0" dirty="0">
                <a:effectLst/>
                <a:latin typeface="Baskerville Old Face"/>
                <a:ea typeface="Calibri" panose="020F0502020204030204" pitchFamily="34" charset="0"/>
                <a:cs typeface="Arial" panose="020B0604020202020204" pitchFamily="34" charset="0"/>
              </a:rPr>
              <a:t>identidad</a:t>
            </a:r>
            <a:r>
              <a:rPr lang="es-PE" sz="2400" kern="0" dirty="0">
                <a:effectLst/>
                <a:latin typeface="Baskerville Old Face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PE" sz="2400" i="1" kern="0" dirty="0">
                <a:effectLst/>
                <a:latin typeface="Baskerville Old Face"/>
                <a:ea typeface="Calibri" panose="020F0502020204030204" pitchFamily="34" charset="0"/>
                <a:cs typeface="Arial" panose="020B0604020202020204" pitchFamily="34" charset="0"/>
              </a:rPr>
              <a:t>sensibilización y luz</a:t>
            </a:r>
            <a:r>
              <a:rPr lang="es-PE" sz="2400" kern="0" dirty="0">
                <a:effectLst/>
                <a:latin typeface="Baskerville Old Face"/>
                <a:ea typeface="Calibri" panose="020F0502020204030204" pitchFamily="34" charset="0"/>
                <a:cs typeface="Arial" panose="020B0604020202020204" pitchFamily="34" charset="0"/>
              </a:rPr>
              <a:t> en el camino y no las tendríamos que perder. </a:t>
            </a:r>
            <a:endParaRPr lang="es-PE" kern="100" dirty="0">
              <a:effectLst/>
              <a:latin typeface="Baskerville Old Fac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0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es-PE" sz="2400" kern="0" dirty="0">
                <a:effectLst/>
                <a:latin typeface="Baskerville Old Face"/>
                <a:ea typeface="Calibri" panose="020F0502020204030204" pitchFamily="34" charset="0"/>
                <a:cs typeface="Arial" panose="020B0604020202020204" pitchFamily="34" charset="0"/>
              </a:rPr>
              <a:t>.- Los medios de comunicación.  </a:t>
            </a:r>
            <a:endParaRPr lang="es-PE" kern="100" dirty="0">
              <a:effectLst/>
              <a:latin typeface="Baskerville Old Fac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889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77BEF863-CE39-22B1-F583-9444EC71C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573" y="582067"/>
            <a:ext cx="11549575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2800" b="1" i="0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DEBILIDADES</a:t>
            </a:r>
            <a:endParaRPr kumimoji="0" lang="es-PE" altLang="es-PE" sz="2400" b="0" i="0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NOTA.- </a:t>
            </a:r>
            <a:r>
              <a:rPr kumimoji="0" lang="es-PE" altLang="es-P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Desde inicios del 2020, estuvimos envueltos en medio de la COVID 19. Sólo pudimos volver a reunirnos de modo presencial en mayo de 2022. </a:t>
            </a:r>
            <a:endParaRPr kumimoji="0" lang="es-PE" altLang="es-P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1.- En el pedir a los colaboradores y el tiempo para recibir los aportes no siempre es lo ideal y hay que estar casi empujando para estar a tiempo.</a:t>
            </a:r>
            <a:endParaRPr kumimoji="0" lang="es-PE" altLang="es-P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2.- Estamos envueltos en demasiado trabajo, exigencias, en nuestros ministerios y apostolados. </a:t>
            </a:r>
            <a:endParaRPr kumimoji="0" lang="es-PE" altLang="es-P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3.- No haber dado el debido seguimiento a lo programado. </a:t>
            </a:r>
            <a:endParaRPr kumimoji="0" lang="es-PE" altLang="es-P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4.- La deficiente comunicación mediante el uso de los recursos que ya poseemos. </a:t>
            </a:r>
            <a:endParaRPr kumimoji="0" lang="es-PE" altLang="es-P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5.- Nuestro propio ensimismamiento jalado por la soberbia, la falta de identificación, la falta de  compromiso y el ensimismamiento. No sentirnos parte de la OALA.   </a:t>
            </a:r>
            <a:endParaRPr kumimoji="0" lang="es-PE" altLang="es-P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9804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6E00032-E659-F521-9ED0-39F0CAFCFA2A}"/>
              </a:ext>
            </a:extLst>
          </p:cNvPr>
          <p:cNvSpPr txBox="1"/>
          <p:nvPr/>
        </p:nvSpPr>
        <p:spPr>
          <a:xfrm>
            <a:off x="736209" y="922544"/>
            <a:ext cx="10719582" cy="5012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SUGERENCIAS</a:t>
            </a:r>
            <a:endParaRPr kumimoji="0" lang="es-PE" sz="2000" b="0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kumimoji="0" lang="es-PE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.- Reforzar el trabajo en Equipo de la Comisión de Espiritualidad y Animación Continental. </a:t>
            </a:r>
            <a:endParaRPr kumimoji="0" lang="es-PE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2.- Hacer más conocidos a nuestros siervos de Dios, Beatos de América Latina y el Caribe.   </a:t>
            </a:r>
            <a:endParaRPr kumimoji="0" lang="es-PE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3.- Tener un Equipo o nombres de hermanos agustinos de Latinoamérica y el caribe que estarían disponibles para ofrecer los Ejercicios Espirituales en las Jurisdicciones (consultar con los Superiores Mayores, para que ellos puedan presentar nombres)   </a:t>
            </a:r>
            <a:endParaRPr kumimoji="0" lang="es-PE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4.- La manera de presentar el material, poder hacerlo en grabación o vídeo. </a:t>
            </a:r>
            <a:r>
              <a:rPr kumimoji="0" lang="es-PE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s-PE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1729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1657</Words>
  <Application>Microsoft Office PowerPoint</Application>
  <PresentationFormat>Widescreen</PresentationFormat>
  <Paragraphs>155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25</vt:i4>
      </vt:variant>
    </vt:vector>
  </HeadingPairs>
  <TitlesOfParts>
    <vt:vector size="27" baseType="lpstr">
      <vt:lpstr>Tema de Office</vt:lpstr>
      <vt:lpstr>Winter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fidel</dc:creator>
  <cp:lastModifiedBy>Marcio Vidal de Negreiros</cp:lastModifiedBy>
  <cp:revision>12</cp:revision>
  <dcterms:created xsi:type="dcterms:W3CDTF">2023-04-20T16:33:54Z</dcterms:created>
  <dcterms:modified xsi:type="dcterms:W3CDTF">2025-12-03T23:04:57Z</dcterms:modified>
</cp:coreProperties>
</file>