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sldIdLst>
    <p:sldId id="276" r:id="rId2"/>
    <p:sldId id="258" r:id="rId3"/>
    <p:sldId id="271" r:id="rId4"/>
    <p:sldId id="259" r:id="rId5"/>
    <p:sldId id="278" r:id="rId6"/>
    <p:sldId id="279" r:id="rId7"/>
    <p:sldId id="270" r:id="rId8"/>
    <p:sldId id="261" r:id="rId9"/>
    <p:sldId id="263" r:id="rId10"/>
    <p:sldId id="272" r:id="rId11"/>
    <p:sldId id="265" r:id="rId12"/>
    <p:sldId id="277" r:id="rId13"/>
    <p:sldId id="274" r:id="rId14"/>
    <p:sldId id="266" r:id="rId15"/>
    <p:sldId id="267" r:id="rId16"/>
    <p:sldId id="269" r:id="rId17"/>
    <p:sldId id="268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3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310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74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6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5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65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5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0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1896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27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5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25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8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7" Type="http://schemas.openxmlformats.org/officeDocument/2006/relationships/image" Target="../media/image1.png" /><Relationship Id="rId2" Type="http://schemas.openxmlformats.org/officeDocument/2006/relationships/image" Target="NULL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11.jpeg" /><Relationship Id="rId5" Type="http://schemas.openxmlformats.org/officeDocument/2006/relationships/image" Target="../media/image10.jpeg" /><Relationship Id="rId4" Type="http://schemas.openxmlformats.org/officeDocument/2006/relationships/image" Target="../media/image9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3.jfi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18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13" Type="http://schemas.openxmlformats.org/officeDocument/2006/relationships/image" Target="../media/image27.png" /><Relationship Id="rId3" Type="http://schemas.openxmlformats.org/officeDocument/2006/relationships/image" Target="../media/image20.jpeg" /><Relationship Id="rId7" Type="http://schemas.microsoft.com/office/2007/relationships/hdphoto" Target="../media/hdphoto2.wdp" /><Relationship Id="rId12" Type="http://schemas.openxmlformats.org/officeDocument/2006/relationships/image" Target="../media/image26.png" /><Relationship Id="rId2" Type="http://schemas.openxmlformats.org/officeDocument/2006/relationships/image" Target="../media/image19.jpeg" /><Relationship Id="rId16" Type="http://schemas.openxmlformats.org/officeDocument/2006/relationships/image" Target="../media/image30.png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22.png" /><Relationship Id="rId11" Type="http://schemas.microsoft.com/office/2007/relationships/hdphoto" Target="../media/hdphoto3.wdp" /><Relationship Id="rId5" Type="http://schemas.microsoft.com/office/2007/relationships/hdphoto" Target="../media/hdphoto1.wdp" /><Relationship Id="rId15" Type="http://schemas.openxmlformats.org/officeDocument/2006/relationships/image" Target="../media/image29.png" /><Relationship Id="rId10" Type="http://schemas.openxmlformats.org/officeDocument/2006/relationships/image" Target="../media/image25.png" /><Relationship Id="rId4" Type="http://schemas.openxmlformats.org/officeDocument/2006/relationships/image" Target="../media/image21.png" /><Relationship Id="rId9" Type="http://schemas.openxmlformats.org/officeDocument/2006/relationships/image" Target="../media/image24.png" /><Relationship Id="rId14" Type="http://schemas.openxmlformats.org/officeDocument/2006/relationships/image" Target="../media/image28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 /><Relationship Id="rId7" Type="http://schemas.openxmlformats.org/officeDocument/2006/relationships/image" Target="../media/image37.png" /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36.jpg" /><Relationship Id="rId5" Type="http://schemas.openxmlformats.org/officeDocument/2006/relationships/image" Target="../media/image35.jpeg" /><Relationship Id="rId4" Type="http://schemas.openxmlformats.org/officeDocument/2006/relationships/image" Target="../media/image34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6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 /><Relationship Id="rId7" Type="http://schemas.openxmlformats.org/officeDocument/2006/relationships/image" Target="../media/image46.png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5.png" /><Relationship Id="rId5" Type="http://schemas.openxmlformats.org/officeDocument/2006/relationships/image" Target="../media/image44.png" /><Relationship Id="rId4" Type="http://schemas.openxmlformats.org/officeDocument/2006/relationships/image" Target="../media/image4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756B7CB-58B2-7957-22CD-51322973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6" y="588624"/>
            <a:ext cx="10010321" cy="1049337"/>
          </a:xfrm>
        </p:spPr>
        <p:txBody>
          <a:bodyPr>
            <a:normAutofit/>
          </a:bodyPr>
          <a:lstStyle/>
          <a:p>
            <a:pPr algn="ctr"/>
            <a:r>
              <a:rPr lang="es-CO" sz="5400" dirty="0">
                <a:solidFill>
                  <a:schemeClr val="bg2">
                    <a:lumMod val="25000"/>
                  </a:schemeClr>
                </a:solidFill>
                <a:latin typeface="Emblem" pitchFamily="2" charset="0"/>
              </a:rPr>
              <a:t>Laicos OSA América Latina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2C2E503-4C67-0993-8CA3-4CDC3E08C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5657" y="1957979"/>
            <a:ext cx="7997371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>
                <a:solidFill>
                  <a:schemeClr val="bg2">
                    <a:lumMod val="25000"/>
                  </a:schemeClr>
                </a:solidFill>
              </a:rPr>
              <a:t>“Realidad, estructura y organización de las Fraternidades Agustinas Seculares (FAS) de </a:t>
            </a:r>
          </a:p>
          <a:p>
            <a:pPr marL="0" indent="0" algn="ctr">
              <a:buNone/>
            </a:pPr>
            <a:r>
              <a:rPr lang="es-CO" sz="4400" dirty="0">
                <a:solidFill>
                  <a:schemeClr val="bg2">
                    <a:lumMod val="25000"/>
                  </a:schemeClr>
                </a:solidFill>
              </a:rPr>
              <a:t>América Latina y el Caribe”</a:t>
            </a:r>
            <a:endParaRPr lang="es-CO" sz="4400" dirty="0">
              <a:solidFill>
                <a:schemeClr val="bg2">
                  <a:lumMod val="25000"/>
                </a:schemeClr>
              </a:solidFill>
              <a:ea typeface="Cambria" panose="02040503050406030204" pitchFamily="18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075A3322-7A76-4147-9584-8394854E217D}"/>
              </a:ext>
            </a:extLst>
          </p:cNvPr>
          <p:cNvSpPr/>
          <p:nvPr/>
        </p:nvSpPr>
        <p:spPr>
          <a:xfrm>
            <a:off x="711200" y="2307773"/>
            <a:ext cx="3004457" cy="287255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17" y="2137614"/>
            <a:ext cx="3121423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8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0E08F22-B5B1-476D-927F-0D312E3E357B}"/>
              </a:ext>
            </a:extLst>
          </p:cNvPr>
          <p:cNvSpPr/>
          <p:nvPr/>
        </p:nvSpPr>
        <p:spPr>
          <a:xfrm>
            <a:off x="188686" y="225083"/>
            <a:ext cx="6545943" cy="63585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55" y="414996"/>
            <a:ext cx="10846023" cy="60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9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B23BFE27-83BE-460D-AEF9-9C5256CFD498}"/>
              </a:ext>
            </a:extLst>
          </p:cNvPr>
          <p:cNvSpPr/>
          <p:nvPr/>
        </p:nvSpPr>
        <p:spPr>
          <a:xfrm>
            <a:off x="880025" y="5261902"/>
            <a:ext cx="10874756" cy="1077218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29CC54D-67A6-88E3-18CD-C0E3C8D6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395" y="699358"/>
            <a:ext cx="9274628" cy="702233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18 CIRCUNSCRIPCIONES AGUSTINAS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BC31576D-7E79-6301-1C34-E15B7B31C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6685" y="4322700"/>
            <a:ext cx="7493486" cy="733206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r>
              <a:rPr lang="es-CO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LAICOS AMIGOS DE AGUSTÍN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9B2D42-574B-467F-A01B-0726A45FED9D}"/>
              </a:ext>
            </a:extLst>
          </p:cNvPr>
          <p:cNvSpPr txBox="1"/>
          <p:nvPr/>
        </p:nvSpPr>
        <p:spPr>
          <a:xfrm>
            <a:off x="914398" y="5261902"/>
            <a:ext cx="10029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 algn="ctr">
              <a:buNone/>
            </a:pPr>
            <a:r>
              <a:rPr lang="es-CO" sz="3200" b="1" dirty="0">
                <a:latin typeface="Amasis MT Pro" panose="020B0604020202020204" pitchFamily="18" charset="0"/>
              </a:rPr>
              <a:t>LAS FAS SOMOS MAS  DEL 90% DE LOS LAICOS AGUSTINOS EN AMERICA LATINA</a:t>
            </a:r>
          </a:p>
        </p:txBody>
      </p:sp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F124357F-938F-4BBB-9773-FDEAD295EE28}"/>
              </a:ext>
            </a:extLst>
          </p:cNvPr>
          <p:cNvSpPr/>
          <p:nvPr/>
        </p:nvSpPr>
        <p:spPr>
          <a:xfrm>
            <a:off x="217715" y="818360"/>
            <a:ext cx="1237537" cy="406174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Flecha: pentágono 7">
            <a:extLst>
              <a:ext uri="{FF2B5EF4-FFF2-40B4-BE49-F238E27FC236}">
                <a16:creationId xmlns:a16="http://schemas.microsoft.com/office/drawing/2014/main" id="{40A04E7A-763C-4F77-B785-A1F9A0408EBF}"/>
              </a:ext>
            </a:extLst>
          </p:cNvPr>
          <p:cNvSpPr/>
          <p:nvPr/>
        </p:nvSpPr>
        <p:spPr>
          <a:xfrm>
            <a:off x="217715" y="1640985"/>
            <a:ext cx="1698171" cy="406174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20B8B5-BBC1-464B-8560-E33A67D0C998}"/>
              </a:ext>
            </a:extLst>
          </p:cNvPr>
          <p:cNvSpPr txBox="1"/>
          <p:nvPr/>
        </p:nvSpPr>
        <p:spPr>
          <a:xfrm>
            <a:off x="1498793" y="1566192"/>
            <a:ext cx="11493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32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+ DE 300 FRATERNIDADES AGUSTINAS SECULARES.</a:t>
            </a:r>
          </a:p>
        </p:txBody>
      </p:sp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A01A77FE-0B67-4C7C-983F-B097D4A5401F}"/>
              </a:ext>
            </a:extLst>
          </p:cNvPr>
          <p:cNvSpPr/>
          <p:nvPr/>
        </p:nvSpPr>
        <p:spPr>
          <a:xfrm>
            <a:off x="217715" y="2552910"/>
            <a:ext cx="2177142" cy="406174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E639C9-A4C4-4961-9C86-DCF7FB52F812}"/>
              </a:ext>
            </a:extLst>
          </p:cNvPr>
          <p:cNvSpPr txBox="1"/>
          <p:nvPr/>
        </p:nvSpPr>
        <p:spPr>
          <a:xfrm>
            <a:off x="2057545" y="2411050"/>
            <a:ext cx="807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+ </a:t>
            </a:r>
            <a:r>
              <a:rPr lang="es-CO" sz="3600" b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DE 4200 </a:t>
            </a:r>
            <a:r>
              <a:rPr lang="es-CO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FRATERNOS </a:t>
            </a:r>
          </a:p>
        </p:txBody>
      </p:sp>
      <p:sp>
        <p:nvSpPr>
          <p:cNvPr id="11" name="Flecha: pentágono 10">
            <a:extLst>
              <a:ext uri="{FF2B5EF4-FFF2-40B4-BE49-F238E27FC236}">
                <a16:creationId xmlns:a16="http://schemas.microsoft.com/office/drawing/2014/main" id="{2286DFD1-5F47-4027-8C45-3193712E96D6}"/>
              </a:ext>
            </a:extLst>
          </p:cNvPr>
          <p:cNvSpPr/>
          <p:nvPr/>
        </p:nvSpPr>
        <p:spPr>
          <a:xfrm>
            <a:off x="217714" y="3459900"/>
            <a:ext cx="2917371" cy="406174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E6B5849-F41B-421D-98CC-7B0F5091021A}"/>
              </a:ext>
            </a:extLst>
          </p:cNvPr>
          <p:cNvSpPr txBox="1"/>
          <p:nvPr/>
        </p:nvSpPr>
        <p:spPr>
          <a:xfrm>
            <a:off x="2757422" y="3339747"/>
            <a:ext cx="8186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3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OTROS GRUPOS AFILIADOS </a:t>
            </a:r>
          </a:p>
        </p:txBody>
      </p:sp>
      <p:sp>
        <p:nvSpPr>
          <p:cNvPr id="13" name="Flecha: pentágono 12">
            <a:extLst>
              <a:ext uri="{FF2B5EF4-FFF2-40B4-BE49-F238E27FC236}">
                <a16:creationId xmlns:a16="http://schemas.microsoft.com/office/drawing/2014/main" id="{2D2CA35C-003D-4161-8D9E-7EAF94200DC6}"/>
              </a:ext>
            </a:extLst>
          </p:cNvPr>
          <p:cNvSpPr/>
          <p:nvPr/>
        </p:nvSpPr>
        <p:spPr>
          <a:xfrm>
            <a:off x="217714" y="4481893"/>
            <a:ext cx="3838883" cy="406174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BEF91C50-70AC-4AFA-A457-709EA9F7C3BE}"/>
              </a:ext>
            </a:extLst>
          </p:cNvPr>
          <p:cNvSpPr/>
          <p:nvPr/>
        </p:nvSpPr>
        <p:spPr>
          <a:xfrm rot="10800000">
            <a:off x="470422" y="5253256"/>
            <a:ext cx="919869" cy="1077218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9839669-1B7D-4A52-9A86-70ADD116F4AE}"/>
              </a:ext>
            </a:extLst>
          </p:cNvPr>
          <p:cNvSpPr/>
          <p:nvPr/>
        </p:nvSpPr>
        <p:spPr>
          <a:xfrm>
            <a:off x="10522856" y="221603"/>
            <a:ext cx="1231925" cy="1339301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D190E-0E3A-2FE4-2B58-833AA2EE9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856" y="277137"/>
            <a:ext cx="1248165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9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FDD4C-F3B5-D33C-336F-2E57610A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76" y="869562"/>
            <a:ext cx="10605013" cy="1059305"/>
          </a:xfrm>
        </p:spPr>
        <p:txBody>
          <a:bodyPr>
            <a:noAutofit/>
          </a:bodyPr>
          <a:lstStyle/>
          <a:p>
            <a:r>
              <a:rPr lang="es-CO" sz="4400" spc="300" dirty="0"/>
              <a:t>I ENCUENTRO VIRTUAL </a:t>
            </a:r>
            <a:br>
              <a:rPr lang="es-CO" sz="4400" spc="300" dirty="0"/>
            </a:br>
            <a:r>
              <a:rPr lang="es-CO" sz="3600" b="1" spc="300" dirty="0"/>
              <a:t>“LLAMADOS POR SU GRACIA” </a:t>
            </a:r>
            <a:br>
              <a:rPr lang="es-CO" sz="3600" b="1" spc="300" dirty="0"/>
            </a:br>
            <a:r>
              <a:rPr lang="es-CO" sz="3600" b="1" spc="300" dirty="0"/>
              <a:t>OCT 2020</a:t>
            </a:r>
            <a:br>
              <a:rPr lang="es-CO" sz="4000" dirty="0"/>
            </a:br>
            <a:endParaRPr lang="es-CO" sz="4000" dirty="0"/>
          </a:p>
        </p:txBody>
      </p:sp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E7BB8DB5-724F-0D0E-6503-86E87067DFC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6" b="16175"/>
          <a:stretch/>
        </p:blipFill>
        <p:spPr bwMode="auto">
          <a:xfrm>
            <a:off x="664589" y="2300349"/>
            <a:ext cx="5121959" cy="128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arcador de contenido 5" descr="Mapa&#10;&#10;Descripción generada automáticamente">
            <a:extLst>
              <a:ext uri="{FF2B5EF4-FFF2-40B4-BE49-F238E27FC236}">
                <a16:creationId xmlns:a16="http://schemas.microsoft.com/office/drawing/2014/main" id="{AD00B5CF-5BA5-0EB6-B245-6333B082FD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07657" y="3821289"/>
            <a:ext cx="2578891" cy="2425257"/>
          </a:xfrm>
        </p:spPr>
      </p:pic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F73CCEE-1706-A883-8958-14154C4DF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89" y="3821289"/>
            <a:ext cx="2397925" cy="242525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FBC7042-7050-A6C2-2978-8C125887A692}"/>
              </a:ext>
            </a:extLst>
          </p:cNvPr>
          <p:cNvSpPr txBox="1"/>
          <p:nvPr/>
        </p:nvSpPr>
        <p:spPr>
          <a:xfrm>
            <a:off x="6096000" y="2557978"/>
            <a:ext cx="567508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>
                <a:latin typeface="Cambria" panose="02040503050406030204" pitchFamily="18" charset="0"/>
                <a:ea typeface="Cambria" panose="02040503050406030204" pitchFamily="18" charset="0"/>
              </a:rPr>
              <a:t>Primera Base de datos de las circunscripciones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>
                <a:latin typeface="Cambria" panose="02040503050406030204" pitchFamily="18" charset="0"/>
                <a:ea typeface="Cambria" panose="02040503050406030204" pitchFamily="18" charset="0"/>
              </a:rPr>
              <a:t>750 inscritos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>
                <a:latin typeface="Cambria" panose="02040503050406030204" pitchFamily="18" charset="0"/>
                <a:ea typeface="Cambria" panose="02040503050406030204" pitchFamily="18" charset="0"/>
              </a:rPr>
              <a:t>Mas de 350 conectados al Zoom muchos de a 4-10 por grupo.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>
                <a:latin typeface="Cambria" panose="02040503050406030204" pitchFamily="18" charset="0"/>
                <a:ea typeface="Cambria" panose="02040503050406030204" pitchFamily="18" charset="0"/>
              </a:rPr>
              <a:t>4 días de trabajo intenso  al aire</a:t>
            </a:r>
          </a:p>
          <a:p>
            <a:endParaRPr lang="es-C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>
                <a:latin typeface="Cambria" panose="02040503050406030204" pitchFamily="18" charset="0"/>
                <a:ea typeface="Cambria" panose="02040503050406030204" pitchFamily="18" charset="0"/>
              </a:rPr>
              <a:t>8 temas presentados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89" y="2300349"/>
            <a:ext cx="5276685" cy="1286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89" y="3819602"/>
            <a:ext cx="2543068" cy="24264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657" y="3819602"/>
            <a:ext cx="2578832" cy="2426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8225" y="506655"/>
            <a:ext cx="1694835" cy="1700931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1CEE8553-D8EE-1509-F903-DCCCAEBC5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6206" y="5320646"/>
            <a:ext cx="1248165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UNIDOS EN ORACION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5" y="329905"/>
            <a:ext cx="1996977" cy="199697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080" y="329905"/>
            <a:ext cx="1959927" cy="199697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9" y="2569562"/>
            <a:ext cx="3494723" cy="18294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1" y="4006147"/>
            <a:ext cx="3579521" cy="20883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737" y="2723923"/>
            <a:ext cx="3240526" cy="298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5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C5D547-4D7D-81B1-7378-573C6C8C6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660" y="2103120"/>
            <a:ext cx="4754880" cy="3749040"/>
          </a:xfrm>
        </p:spPr>
        <p:txBody>
          <a:bodyPr/>
          <a:lstStyle/>
          <a:p>
            <a:pPr algn="ctr"/>
            <a:r>
              <a:rPr lang="es-CO" b="1" dirty="0">
                <a:latin typeface="Emblem" pitchFamily="2" charset="0"/>
              </a:rPr>
              <a:t>VIA ZOOM Y FRECUENTES DESDE 2020 HASTA JUNIO DE 2022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012EEB-C49F-B0B6-8CCC-9739C766F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8411" y="738171"/>
            <a:ext cx="4754880" cy="3749040"/>
          </a:xfrm>
        </p:spPr>
        <p:txBody>
          <a:bodyPr/>
          <a:lstStyle/>
          <a:p>
            <a:pPr algn="ctr"/>
            <a:r>
              <a:rPr lang="es-CO" dirty="0">
                <a:latin typeface="Emblem" pitchFamily="2" charset="0"/>
              </a:rPr>
              <a:t>VIA ZOOM Y MENSUALES DESDE JUNIO 2022 HASTA LA FECHA CADA SEGUNDO LUNES DE MES</a:t>
            </a:r>
          </a:p>
          <a:p>
            <a:endParaRPr lang="es-CO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EF4B02F-4D66-58AC-7314-4B8398099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245" y="3202479"/>
            <a:ext cx="1248165" cy="1284732"/>
          </a:xfrm>
          <a:prstGeom prst="rect">
            <a:avLst/>
          </a:prstGeom>
        </p:spPr>
      </p:pic>
      <p:pic>
        <p:nvPicPr>
          <p:cNvPr id="8" name="Imagen 7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CC2AE1E-5A54-0B59-4612-2C94FD7B1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60" y="2669556"/>
            <a:ext cx="4484888" cy="3271530"/>
          </a:xfrm>
          <a:prstGeom prst="rect">
            <a:avLst/>
          </a:prstGeom>
        </p:spPr>
      </p:pic>
      <p:pic>
        <p:nvPicPr>
          <p:cNvPr id="10" name="Imagen 9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0A6AFC3-E7EF-18EE-616A-18AEBD3BC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108" y="1895626"/>
            <a:ext cx="3702634" cy="4550760"/>
          </a:xfrm>
          <a:prstGeom prst="rect">
            <a:avLst/>
          </a:prstGeom>
        </p:spPr>
      </p:pic>
      <p:sp>
        <p:nvSpPr>
          <p:cNvPr id="12" name="Título 11">
            <a:extLst>
              <a:ext uri="{FF2B5EF4-FFF2-40B4-BE49-F238E27FC236}">
                <a16:creationId xmlns:a16="http://schemas.microsoft.com/office/drawing/2014/main" id="{5F5D91AD-5E4D-A794-29C7-E8B3847C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60" y="642594"/>
            <a:ext cx="6323353" cy="1371600"/>
          </a:xfrm>
        </p:spPr>
        <p:txBody>
          <a:bodyPr>
            <a:noAutofit/>
          </a:bodyPr>
          <a:lstStyle/>
          <a:p>
            <a:pPr algn="ctr"/>
            <a:r>
              <a:rPr lang="es-CO" sz="4000" dirty="0">
                <a:latin typeface="Emblem" pitchFamily="2" charset="0"/>
              </a:rPr>
              <a:t>Encuentros Virtuales con los Coordinadores </a:t>
            </a:r>
          </a:p>
        </p:txBody>
      </p:sp>
    </p:spTree>
    <p:extLst>
      <p:ext uri="{BB962C8B-B14F-4D97-AF65-F5344CB8AC3E}">
        <p14:creationId xmlns:p14="http://schemas.microsoft.com/office/powerpoint/2010/main" val="137596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A24F5A-6E5A-72CA-47FD-D1AFC30D8A91}"/>
              </a:ext>
            </a:extLst>
          </p:cNvPr>
          <p:cNvSpPr txBox="1">
            <a:spLocks/>
          </p:cNvSpPr>
          <p:nvPr/>
        </p:nvSpPr>
        <p:spPr>
          <a:xfrm>
            <a:off x="1438879" y="5251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/>
              <a:t>I ENCUENTRO DE COORDINADORES AGUSTINOS CAMINANDO JUNTOS OCT 2022  </a:t>
            </a:r>
            <a:endParaRPr lang="es-C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8" y="2006600"/>
            <a:ext cx="5557561" cy="39383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516" y="2006600"/>
            <a:ext cx="5249111" cy="39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1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8035E4-75FD-7E0A-673B-B571C265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/>
              <a:t>I ENCUENTRO DE COORDINADORES AGUSTINOS CAMINANDO JUNTOS OCT 2022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DBBCE37-3033-6A73-0958-D6478CD9334C}"/>
              </a:ext>
            </a:extLst>
          </p:cNvPr>
          <p:cNvSpPr txBox="1"/>
          <p:nvPr/>
        </p:nvSpPr>
        <p:spPr>
          <a:xfrm>
            <a:off x="7179437" y="2123468"/>
            <a:ext cx="4407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latin typeface="Emblem" pitchFamily="2" charset="0"/>
              </a:rPr>
              <a:t>LOGISTICA LAICOS O.S.A.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880" y="2241988"/>
            <a:ext cx="2780017" cy="3865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045" y="2891512"/>
            <a:ext cx="2182557" cy="23410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750" y="2814741"/>
            <a:ext cx="3194581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33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658C13B-AAEE-0BAE-3818-C8F8A3C37AE5}"/>
              </a:ext>
            </a:extLst>
          </p:cNvPr>
          <p:cNvSpPr txBox="1">
            <a:spLocks/>
          </p:cNvSpPr>
          <p:nvPr/>
        </p:nvSpPr>
        <p:spPr>
          <a:xfrm>
            <a:off x="373690" y="332797"/>
            <a:ext cx="7648881" cy="530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dirty="0">
                <a:latin typeface="+mn-lt"/>
              </a:rPr>
              <a:t>REDES SOCIALES</a:t>
            </a:r>
          </a:p>
          <a:p>
            <a:r>
              <a:rPr lang="es-CO" u="sng" dirty="0">
                <a:latin typeface="+mn-lt"/>
              </a:rPr>
              <a:t>laicos osa AMERICALATINA</a:t>
            </a:r>
          </a:p>
        </p:txBody>
      </p:sp>
      <p:pic>
        <p:nvPicPr>
          <p:cNvPr id="15" name="Imagen 9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FDE80D8C-FAD4-BF13-F731-E133EF60C8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504" t="12267" b="6821"/>
          <a:stretch/>
        </p:blipFill>
        <p:spPr>
          <a:xfrm>
            <a:off x="9740853" y="895860"/>
            <a:ext cx="1877121" cy="2791850"/>
          </a:xfrm>
          <a:prstGeom prst="rect">
            <a:avLst/>
          </a:prstGeom>
        </p:spPr>
      </p:pic>
      <p:pic>
        <p:nvPicPr>
          <p:cNvPr id="16" name="Imagen 10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493C7CA3-EB22-ACF7-AE87-7BE7CC9CA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6429" y="3805639"/>
            <a:ext cx="1749039" cy="2607339"/>
          </a:xfrm>
          <a:prstGeom prst="rect">
            <a:avLst/>
          </a:prstGeom>
        </p:spPr>
      </p:pic>
      <p:pic>
        <p:nvPicPr>
          <p:cNvPr id="18" name="Picture 2" descr="vector de icono de aplicación de reunión de video de zoom 3474691 Vector en  Vecteezy">
            <a:extLst>
              <a:ext uri="{FF2B5EF4-FFF2-40B4-BE49-F238E27FC236}">
                <a16:creationId xmlns:a16="http://schemas.microsoft.com/office/drawing/2014/main" id="{1A1B6157-E0E8-4B72-AF3F-A6B8B2891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69" b="90000" l="9949" r="89987">
                        <a14:foregroundMark x1="24872" y1="8469" x2="24872" y2="8469"/>
                        <a14:foregroundMark x1="23788" y1="25408" x2="23788" y2="25408"/>
                        <a14:foregroundMark x1="21173" y1="23878" x2="21173" y2="23878"/>
                        <a14:foregroundMark x1="21301" y1="26224" x2="25446" y2="29796"/>
                        <a14:foregroundMark x1="25446" y1="29796" x2="27934" y2="25612"/>
                        <a14:foregroundMark x1="31760" y1="31327" x2="31059" y2="24388"/>
                        <a14:foregroundMark x1="31059" y1="24388" x2="31378" y2="23878"/>
                        <a14:foregroundMark x1="46939" y1="19694" x2="46939" y2="19694"/>
                        <a14:foregroundMark x1="54783" y1="20102" x2="54783" y2="20102"/>
                        <a14:foregroundMark x1="66645" y1="19286" x2="66645" y2="19286"/>
                        <a14:foregroundMark x1="76339" y1="19898" x2="76339" y2="19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82" t="6772" r="12682" b="52902"/>
          <a:stretch/>
        </p:blipFill>
        <p:spPr bwMode="auto">
          <a:xfrm>
            <a:off x="5172464" y="4037835"/>
            <a:ext cx="1728979" cy="58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11">
            <a:extLst>
              <a:ext uri="{FF2B5EF4-FFF2-40B4-BE49-F238E27FC236}">
                <a16:creationId xmlns:a16="http://schemas.microsoft.com/office/drawing/2014/main" id="{480DCA01-156A-44CE-98C8-ED3DCB3861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45" b="97541" l="109" r="98043">
                        <a14:foregroundMark x1="8478" y1="19945" x2="8478" y2="19945"/>
                        <a14:foregroundMark x1="8478" y1="19945" x2="14130" y2="27596"/>
                        <a14:foregroundMark x1="14130" y1="27596" x2="27500" y2="34973"/>
                        <a14:foregroundMark x1="4783" y1="34153" x2="5000" y2="49454"/>
                        <a14:foregroundMark x1="5000" y1="49454" x2="7717" y2="67213"/>
                        <a14:foregroundMark x1="7717" y1="67213" x2="12174" y2="80874"/>
                        <a14:foregroundMark x1="12174" y1="80874" x2="17717" y2="86885"/>
                        <a14:foregroundMark x1="17717" y1="86885" x2="34891" y2="80874"/>
                        <a14:foregroundMark x1="34891" y1="80874" x2="47609" y2="73497"/>
                        <a14:foregroundMark x1="47609" y1="73497" x2="69348" y2="73497"/>
                        <a14:foregroundMark x1="69348" y1="73497" x2="83370" y2="72678"/>
                        <a14:foregroundMark x1="83370" y1="72678" x2="95000" y2="61202"/>
                        <a14:foregroundMark x1="95000" y1="61202" x2="96304" y2="46721"/>
                        <a14:foregroundMark x1="96304" y1="46721" x2="93043" y2="29508"/>
                        <a14:foregroundMark x1="93043" y1="29508" x2="87391" y2="22404"/>
                        <a14:foregroundMark x1="87391" y1="22404" x2="33804" y2="24590"/>
                        <a14:foregroundMark x1="21196" y1="18306" x2="15326" y2="13661"/>
                        <a14:foregroundMark x1="15326" y1="13661" x2="9674" y2="17213"/>
                        <a14:foregroundMark x1="9674" y1="17213" x2="4783" y2="24590"/>
                        <a14:foregroundMark x1="4783" y1="24590" x2="2500" y2="37158"/>
                        <a14:foregroundMark x1="2500" y1="37158" x2="3261" y2="69672"/>
                        <a14:foregroundMark x1="3261" y1="69672" x2="8261" y2="79781"/>
                        <a14:foregroundMark x1="8261" y1="79781" x2="13587" y2="83607"/>
                        <a14:foregroundMark x1="13587" y1="83607" x2="20543" y2="81421"/>
                        <a14:foregroundMark x1="20543" y1="81421" x2="27283" y2="64754"/>
                        <a14:foregroundMark x1="19565" y1="42077" x2="19565" y2="42077"/>
                        <a14:foregroundMark x1="3913" y1="66940" x2="4565" y2="29781"/>
                        <a14:foregroundMark x1="326" y1="45628" x2="326" y2="45628"/>
                        <a14:foregroundMark x1="17826" y1="97814" x2="17826" y2="97814"/>
                        <a14:foregroundMark x1="21304" y1="4918" x2="21304" y2="4918"/>
                        <a14:foregroundMark x1="20326" y1="39891" x2="20326" y2="39891"/>
                        <a14:foregroundMark x1="17174" y1="36066" x2="21739" y2="46175"/>
                        <a14:foregroundMark x1="21739" y1="46175" x2="24674" y2="58743"/>
                        <a14:foregroundMark x1="24674" y1="58743" x2="24783" y2="61475"/>
                        <a14:foregroundMark x1="14239" y1="39891" x2="14239" y2="39891"/>
                        <a14:foregroundMark x1="14239" y1="39891" x2="16196" y2="46175"/>
                        <a14:foregroundMark x1="41739" y1="36612" x2="41739" y2="36612"/>
                        <a14:foregroundMark x1="41196" y1="28962" x2="43913" y2="43443"/>
                        <a14:foregroundMark x1="43913" y1="43443" x2="50326" y2="43989"/>
                        <a14:foregroundMark x1="50326" y1="43989" x2="67609" y2="36885"/>
                        <a14:foregroundMark x1="67609" y1="36885" x2="76630" y2="37432"/>
                        <a14:foregroundMark x1="50217" y1="37705" x2="68043" y2="34153"/>
                        <a14:foregroundMark x1="68043" y1="34153" x2="78152" y2="35246"/>
                        <a14:foregroundMark x1="79022" y1="37705" x2="79022" y2="37705"/>
                        <a14:foregroundMark x1="98043" y1="40437" x2="98043" y2="40437"/>
                        <a14:foregroundMark x1="44348" y1="62295" x2="50109" y2="62295"/>
                        <a14:foregroundMark x1="50109" y1="62295" x2="61739" y2="59563"/>
                        <a14:foregroundMark x1="61739" y1="59563" x2="72826" y2="62295"/>
                        <a14:foregroundMark x1="72826" y1="62295" x2="72826" y2="62295"/>
                        <a14:foregroundMark x1="42391" y1="66940" x2="62609" y2="677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713" y="1519357"/>
            <a:ext cx="1467658" cy="583873"/>
          </a:xfrm>
          <a:prstGeom prst="rect">
            <a:avLst/>
          </a:prstGeom>
        </p:spPr>
      </p:pic>
      <p:pic>
        <p:nvPicPr>
          <p:cNvPr id="25" name="Imagen 16">
            <a:extLst>
              <a:ext uri="{FF2B5EF4-FFF2-40B4-BE49-F238E27FC236}">
                <a16:creationId xmlns:a16="http://schemas.microsoft.com/office/drawing/2014/main" id="{D0C27319-26A2-4D3B-B789-7F2804FA3C8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238" t="20939" r="12143" b="5101"/>
          <a:stretch/>
        </p:blipFill>
        <p:spPr>
          <a:xfrm>
            <a:off x="606531" y="2136497"/>
            <a:ext cx="3718480" cy="1669142"/>
          </a:xfrm>
          <a:prstGeom prst="rect">
            <a:avLst/>
          </a:prstGeom>
        </p:spPr>
      </p:pic>
      <p:pic>
        <p:nvPicPr>
          <p:cNvPr id="26" name="Imagen 18">
            <a:extLst>
              <a:ext uri="{FF2B5EF4-FFF2-40B4-BE49-F238E27FC236}">
                <a16:creationId xmlns:a16="http://schemas.microsoft.com/office/drawing/2014/main" id="{CA7C0CAC-EDC8-479A-AB8B-EC2A303903F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977" t="20515" r="8809" b="7916"/>
          <a:stretch/>
        </p:blipFill>
        <p:spPr>
          <a:xfrm>
            <a:off x="555585" y="3979964"/>
            <a:ext cx="3718480" cy="1669142"/>
          </a:xfrm>
          <a:prstGeom prst="rect">
            <a:avLst/>
          </a:prstGeom>
        </p:spPr>
      </p:pic>
      <p:pic>
        <p:nvPicPr>
          <p:cNvPr id="28" name="Imagen 19">
            <a:extLst>
              <a:ext uri="{FF2B5EF4-FFF2-40B4-BE49-F238E27FC236}">
                <a16:creationId xmlns:a16="http://schemas.microsoft.com/office/drawing/2014/main" id="{1DDA5A5B-D1E8-4F7D-9110-5D1D55E8F0E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9219" y1="47813" x2="49219" y2="47813"/>
                        <a14:foregroundMark x1="49688" y1="45000" x2="52188" y2="37031"/>
                        <a14:foregroundMark x1="52188" y1="37031" x2="55000" y2="36563"/>
                      </a14:backgroundRemoval>
                    </a14:imgEffect>
                  </a14:imgLayer>
                </a14:imgProps>
              </a:ext>
            </a:extLst>
          </a:blip>
          <a:srcRect l="24454" t="22760" r="23245" b="24346"/>
          <a:stretch/>
        </p:blipFill>
        <p:spPr>
          <a:xfrm>
            <a:off x="3769087" y="5078914"/>
            <a:ext cx="657378" cy="664852"/>
          </a:xfrm>
          <a:prstGeom prst="rect">
            <a:avLst/>
          </a:prstGeom>
        </p:spPr>
      </p:pic>
      <p:pic>
        <p:nvPicPr>
          <p:cNvPr id="29" name="Imagen 21">
            <a:extLst>
              <a:ext uri="{FF2B5EF4-FFF2-40B4-BE49-F238E27FC236}">
                <a16:creationId xmlns:a16="http://schemas.microsoft.com/office/drawing/2014/main" id="{C431F6C3-16AF-42D2-B007-8B49316917A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3665" r="6904" b="13209"/>
          <a:stretch/>
        </p:blipFill>
        <p:spPr>
          <a:xfrm>
            <a:off x="5172464" y="2087603"/>
            <a:ext cx="3718479" cy="1642179"/>
          </a:xfrm>
          <a:prstGeom prst="rect">
            <a:avLst/>
          </a:prstGeom>
        </p:spPr>
      </p:pic>
      <p:pic>
        <p:nvPicPr>
          <p:cNvPr id="30" name="Imagen 22">
            <a:extLst>
              <a:ext uri="{FF2B5EF4-FFF2-40B4-BE49-F238E27FC236}">
                <a16:creationId xmlns:a16="http://schemas.microsoft.com/office/drawing/2014/main" id="{4325A009-86B9-4360-88E4-7E491265F3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0908" y="1439407"/>
            <a:ext cx="648196" cy="648196"/>
          </a:xfrm>
          <a:prstGeom prst="rect">
            <a:avLst/>
          </a:prstGeom>
        </p:spPr>
      </p:pic>
      <p:pic>
        <p:nvPicPr>
          <p:cNvPr id="31" name="Imagen 23">
            <a:extLst>
              <a:ext uri="{FF2B5EF4-FFF2-40B4-BE49-F238E27FC236}">
                <a16:creationId xmlns:a16="http://schemas.microsoft.com/office/drawing/2014/main" id="{B14C8B65-C668-4ED2-A929-390BB068D7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06291" y="332796"/>
            <a:ext cx="1117600" cy="530426"/>
          </a:xfrm>
          <a:prstGeom prst="rect">
            <a:avLst/>
          </a:prstGeom>
        </p:spPr>
      </p:pic>
      <p:pic>
        <p:nvPicPr>
          <p:cNvPr id="32" name="Picture 4" descr="Icono del logo verde de WhatsApp">
            <a:extLst>
              <a:ext uri="{FF2B5EF4-FFF2-40B4-BE49-F238E27FC236}">
                <a16:creationId xmlns:a16="http://schemas.microsoft.com/office/drawing/2014/main" id="{2F02DF18-92C6-40D1-8B2A-6C8B2A8E0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553" y="3830696"/>
            <a:ext cx="729829" cy="72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n 26">
            <a:extLst>
              <a:ext uri="{FF2B5EF4-FFF2-40B4-BE49-F238E27FC236}">
                <a16:creationId xmlns:a16="http://schemas.microsoft.com/office/drawing/2014/main" id="{6B03F068-2F7C-4412-83A6-AA65143B54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96008" y="4670821"/>
            <a:ext cx="3718478" cy="182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72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5E1D3331-4FC6-4552-A313-1248D65C38F6}"/>
              </a:ext>
            </a:extLst>
          </p:cNvPr>
          <p:cNvSpPr/>
          <p:nvPr/>
        </p:nvSpPr>
        <p:spPr>
          <a:xfrm>
            <a:off x="3376691" y="407537"/>
            <a:ext cx="6147138" cy="599314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341" y="93694"/>
            <a:ext cx="6431837" cy="66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72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BDE532-8244-9A2F-9D05-84C414EC1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19283" y="427723"/>
            <a:ext cx="4554288" cy="18189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s-CO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CO" sz="2400" dirty="0"/>
              <a:t>CURSOS Y SEMINARIOS A LO LARGO DE ESTOS 3 AÑOS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94D8882-7A0D-422D-A03C-598C47D5036A}"/>
              </a:ext>
            </a:extLst>
          </p:cNvPr>
          <p:cNvSpPr txBox="1">
            <a:spLocks/>
          </p:cNvSpPr>
          <p:nvPr/>
        </p:nvSpPr>
        <p:spPr>
          <a:xfrm>
            <a:off x="333975" y="574978"/>
            <a:ext cx="7648881" cy="530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u="sng" spc="300" dirty="0">
                <a:latin typeface="+mn-lt"/>
              </a:rPr>
              <a:t>FORMACIÓN</a:t>
            </a:r>
            <a:endParaRPr lang="es-CO" sz="3600" u="sng" spc="300" dirty="0">
              <a:latin typeface="+mn-lt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54AA728-658E-48D9-8FEC-EAEE20CC21F5}"/>
              </a:ext>
            </a:extLst>
          </p:cNvPr>
          <p:cNvSpPr txBox="1"/>
          <p:nvPr/>
        </p:nvSpPr>
        <p:spPr>
          <a:xfrm>
            <a:off x="2219985" y="2501532"/>
            <a:ext cx="3876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CO" sz="2400" dirty="0"/>
              <a:t>APOYAMOS AL MOVIMIENTO LAICAL EN LOS CURSOS DE ESPIRITUALIDAD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96CFE0A8-18B0-4AF2-9753-C19D00F00C03}"/>
              </a:ext>
            </a:extLst>
          </p:cNvPr>
          <p:cNvSpPr/>
          <p:nvPr/>
        </p:nvSpPr>
        <p:spPr>
          <a:xfrm>
            <a:off x="382445" y="5467321"/>
            <a:ext cx="1007589" cy="105500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5" descr="Texto&#10;&#10;Descripción generada automáticamente">
            <a:extLst>
              <a:ext uri="{FF2B5EF4-FFF2-40B4-BE49-F238E27FC236}">
                <a16:creationId xmlns:a16="http://schemas.microsoft.com/office/drawing/2014/main" id="{EBC3F767-E845-E35E-4807-4C7D087C3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71" y="1658888"/>
            <a:ext cx="2151798" cy="3094803"/>
          </a:xfrm>
          <a:prstGeom prst="rect">
            <a:avLst/>
          </a:prstGeom>
        </p:spPr>
      </p:pic>
      <p:pic>
        <p:nvPicPr>
          <p:cNvPr id="16" name="Imagen 9" descr="Hombre sentado en un piano&#10;&#10;Descripción generada automáticamente con confianza media">
            <a:extLst>
              <a:ext uri="{FF2B5EF4-FFF2-40B4-BE49-F238E27FC236}">
                <a16:creationId xmlns:a16="http://schemas.microsoft.com/office/drawing/2014/main" id="{EFEBC156-63BF-86F4-6CE3-56E915E79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745" y="2191011"/>
            <a:ext cx="1388837" cy="2030556"/>
          </a:xfrm>
          <a:prstGeom prst="rect">
            <a:avLst/>
          </a:prstGeom>
        </p:spPr>
      </p:pic>
      <p:pic>
        <p:nvPicPr>
          <p:cNvPr id="20" name="Imagen 11" descr="Texto&#10;&#10;Descripción generada automáticamente">
            <a:extLst>
              <a:ext uri="{FF2B5EF4-FFF2-40B4-BE49-F238E27FC236}">
                <a16:creationId xmlns:a16="http://schemas.microsoft.com/office/drawing/2014/main" id="{A5B4B220-6A3E-79E4-6AC8-7AA6BF505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582" y="4555444"/>
            <a:ext cx="2784525" cy="1658815"/>
          </a:xfrm>
          <a:prstGeom prst="rect">
            <a:avLst/>
          </a:prstGeom>
        </p:spPr>
      </p:pic>
      <p:pic>
        <p:nvPicPr>
          <p:cNvPr id="21" name="Imagen 13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136BEE41-A2B6-E19B-0321-6AFB12882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6862" y="2040636"/>
            <a:ext cx="1645660" cy="2030556"/>
          </a:xfrm>
          <a:prstGeom prst="rect">
            <a:avLst/>
          </a:prstGeom>
        </p:spPr>
      </p:pic>
      <p:pic>
        <p:nvPicPr>
          <p:cNvPr id="22" name="Imagen 8">
            <a:extLst>
              <a:ext uri="{FF2B5EF4-FFF2-40B4-BE49-F238E27FC236}">
                <a16:creationId xmlns:a16="http://schemas.microsoft.com/office/drawing/2014/main" id="{0BEC4CBA-4030-4B9F-B596-C96D34A29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0" y="4339429"/>
            <a:ext cx="1595127" cy="2090847"/>
          </a:xfrm>
          <a:prstGeom prst="rect">
            <a:avLst/>
          </a:prstGeom>
        </p:spPr>
      </p:pic>
      <p:pic>
        <p:nvPicPr>
          <p:cNvPr id="24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5D8AFB-0252-41F3-BE86-84121B478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456" y="5520801"/>
            <a:ext cx="947566" cy="94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1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7F4E95D-9983-450E-B0DF-182869A8BB54}"/>
              </a:ext>
            </a:extLst>
          </p:cNvPr>
          <p:cNvSpPr/>
          <p:nvPr/>
        </p:nvSpPr>
        <p:spPr>
          <a:xfrm>
            <a:off x="783771" y="1857830"/>
            <a:ext cx="5718629" cy="1059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BC1A2C6-3985-4B86-9CFD-1BE8935672FE}"/>
              </a:ext>
            </a:extLst>
          </p:cNvPr>
          <p:cNvSpPr/>
          <p:nvPr/>
        </p:nvSpPr>
        <p:spPr>
          <a:xfrm>
            <a:off x="762002" y="3390314"/>
            <a:ext cx="6238666" cy="30104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9D093F-F666-31CC-0663-37453A0B2E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543" y="436098"/>
            <a:ext cx="6674208" cy="5979216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r>
              <a:rPr lang="es-CO" sz="2800" b="1" dirty="0"/>
              <a:t>DEBEMOS</a:t>
            </a:r>
            <a:r>
              <a:rPr lang="es-CO" sz="28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sz="2800" b="1" dirty="0"/>
              <a:t>REFORZAR EL LIDERAZGO </a:t>
            </a:r>
            <a:r>
              <a:rPr lang="es-CO" sz="2800" dirty="0"/>
              <a:t>de los coordinadores laicos por Circunscripción:</a:t>
            </a:r>
          </a:p>
          <a:p>
            <a:pPr marL="0" indent="0">
              <a:buNone/>
            </a:pPr>
            <a:endParaRPr lang="es-CO" sz="16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s-CO" sz="2400" dirty="0"/>
              <a:t>Mas formación en la Espiritualidad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CO" sz="2400" dirty="0"/>
              <a:t>Con los Encuentros y Congresos</a:t>
            </a:r>
          </a:p>
          <a:p>
            <a:pPr marL="274320" lvl="1" indent="0">
              <a:buNone/>
            </a:pPr>
            <a:endParaRPr lang="es-CO" dirty="0"/>
          </a:p>
          <a:p>
            <a:pPr>
              <a:buFont typeface="Wingdings" panose="05000000000000000000" pitchFamily="2" charset="2"/>
              <a:buChar char="ü"/>
            </a:pPr>
            <a:r>
              <a:rPr lang="es-CO" sz="2800" b="1" dirty="0"/>
              <a:t>Enfatizar</a:t>
            </a:r>
            <a:r>
              <a:rPr lang="es-CO" sz="2800" dirty="0"/>
              <a:t> en nuestros Asesores Religiosos:</a:t>
            </a:r>
          </a:p>
          <a:p>
            <a:pPr marL="0" indent="0">
              <a:buNone/>
            </a:pPr>
            <a:endParaRPr lang="es-CO" sz="13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s-CO" sz="2400" dirty="0"/>
              <a:t>Formación para los Asesores Religiosos de las Circunscripciones</a:t>
            </a:r>
          </a:p>
          <a:p>
            <a:pPr marL="274320" lvl="1" indent="0">
              <a:buNone/>
            </a:pPr>
            <a:r>
              <a:rPr lang="es-CO" sz="2400" dirty="0"/>
              <a:t> y de las FAS.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CO" sz="2400" dirty="0"/>
              <a:t>La Importancia para la Orden de las FAS: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CO" sz="2000" dirty="0"/>
              <a:t>¿Qué son las FAS?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CO" sz="2000" dirty="0"/>
              <a:t>¿Cómo se constituyen?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CO" sz="2000" dirty="0"/>
              <a:t>¿Cuál es su rol dentro de la OSA?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CO" sz="2000" dirty="0"/>
              <a:t>NO SON UN GRUPO PARROQUIAL…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F487565-D99C-45BD-8EAF-13925939815A}"/>
              </a:ext>
            </a:extLst>
          </p:cNvPr>
          <p:cNvSpPr/>
          <p:nvPr/>
        </p:nvSpPr>
        <p:spPr>
          <a:xfrm>
            <a:off x="10798627" y="396459"/>
            <a:ext cx="1007589" cy="105500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68" y="1322195"/>
            <a:ext cx="5047926" cy="4627265"/>
          </a:xfrm>
          <a:prstGeom prst="rect">
            <a:avLst/>
          </a:prstGeom>
        </p:spPr>
      </p:pic>
      <p:pic>
        <p:nvPicPr>
          <p:cNvPr id="8" name="Imagen 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6D1C84F7-4133-4A9D-8E01-0FE6C017E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638" y="475737"/>
            <a:ext cx="947566" cy="9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14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50757-30FF-6963-3DF8-39E9B918E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97" y="256907"/>
            <a:ext cx="10058400" cy="1371600"/>
          </a:xfrm>
        </p:spPr>
        <p:txBody>
          <a:bodyPr>
            <a:noAutofit/>
          </a:bodyPr>
          <a:lstStyle/>
          <a:p>
            <a:pPr algn="ctr"/>
            <a:r>
              <a:rPr lang="es-CO" sz="3600" dirty="0"/>
              <a:t>COORDINADORES DE CIRCUNSCRIPCION Y DE LAS FAS COMO LIDERES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085445A-6827-86C2-3EC6-F77E7C0D6E8D}"/>
              </a:ext>
            </a:extLst>
          </p:cNvPr>
          <p:cNvSpPr txBox="1"/>
          <p:nvPr/>
        </p:nvSpPr>
        <p:spPr>
          <a:xfrm>
            <a:off x="580571" y="1707446"/>
            <a:ext cx="1149531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¿CÓMO LOGRARLO ?</a:t>
            </a:r>
          </a:p>
          <a:p>
            <a:endParaRPr lang="es-C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CURSOS DE ESPIRITUALIDAD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REUNIONES MENSUALES PARA LOS COORDINADORES GENERALES Y ASESORES RELIGIOSOS  POR ZOOM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ENCUENTROS CADA AÑO PARA LOS COORDINADORES GENERALES  Y ASESORES RELIGIOSOS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 CONGRESOS CADA 2 AÑOS PARA LAS FRATERNIDADES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Debemos reforzar :  </a:t>
            </a:r>
          </a:p>
          <a:p>
            <a:pPr marL="2571750" lvl="5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Liderazgo</a:t>
            </a:r>
          </a:p>
          <a:p>
            <a:pPr marL="2571750" lvl="5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Identidad</a:t>
            </a:r>
          </a:p>
          <a:p>
            <a:pPr marL="2571750" lvl="5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Vocación </a:t>
            </a:r>
          </a:p>
          <a:p>
            <a:pPr marL="2571750" lvl="5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s-CO" sz="2400" dirty="0">
                <a:latin typeface="Cambria" panose="02040503050406030204" pitchFamily="18" charset="0"/>
                <a:ea typeface="Cambria" panose="02040503050406030204" pitchFamily="18" charset="0"/>
              </a:rPr>
              <a:t>Servicio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0ED5694-3DDD-414A-A490-2D4C659F62CB}"/>
              </a:ext>
            </a:extLst>
          </p:cNvPr>
          <p:cNvSpPr/>
          <p:nvPr/>
        </p:nvSpPr>
        <p:spPr>
          <a:xfrm>
            <a:off x="10840768" y="5546085"/>
            <a:ext cx="1007589" cy="105500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5197" y="5585866"/>
            <a:ext cx="951058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17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C62B5-F813-FD3B-4679-EEAF182A5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178" y="608990"/>
            <a:ext cx="9605635" cy="1059305"/>
          </a:xfrm>
        </p:spPr>
        <p:txBody>
          <a:bodyPr/>
          <a:lstStyle/>
          <a:p>
            <a:pPr algn="ctr"/>
            <a:r>
              <a:rPr lang="es-CO" spc="300" dirty="0"/>
              <a:t>¿Por qué estamos hoy aquí?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E94CDBF-FAB8-4AE7-8370-B181144239FB}"/>
              </a:ext>
            </a:extLst>
          </p:cNvPr>
          <p:cNvSpPr/>
          <p:nvPr/>
        </p:nvSpPr>
        <p:spPr>
          <a:xfrm>
            <a:off x="471713" y="3120570"/>
            <a:ext cx="11248569" cy="943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0504BF4-A7EE-48BB-AB53-4AF3BEBBDB5C}"/>
              </a:ext>
            </a:extLst>
          </p:cNvPr>
          <p:cNvSpPr/>
          <p:nvPr/>
        </p:nvSpPr>
        <p:spPr>
          <a:xfrm>
            <a:off x="471712" y="4771349"/>
            <a:ext cx="11248569" cy="943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508FC-83EB-856A-5570-355EAB5B0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714" y="2185050"/>
            <a:ext cx="11248570" cy="4056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800" dirty="0"/>
              <a:t>NECESITAMOS AYUDA</a:t>
            </a:r>
            <a:r>
              <a:rPr lang="es-CO" sz="2000" dirty="0"/>
              <a:t>:</a:t>
            </a:r>
          </a:p>
          <a:p>
            <a:pPr marL="0" indent="0">
              <a:buNone/>
            </a:pPr>
            <a:endParaRPr lang="es-CO" sz="20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sz="2000" dirty="0"/>
              <a:t>   ASESOR RELIGIOSO A NIVEL </a:t>
            </a:r>
            <a:r>
              <a:rPr lang="es-CO" sz="3200" dirty="0"/>
              <a:t>OALA</a:t>
            </a:r>
            <a:r>
              <a:rPr lang="es-CO" sz="2000" dirty="0"/>
              <a:t> COMO UN ENLACE CON LOS DEMAS ASESORES POR CIRCUNSCRIPCION.</a:t>
            </a:r>
          </a:p>
          <a:p>
            <a:pPr marL="0" indent="0" algn="just">
              <a:buNone/>
            </a:pPr>
            <a:endParaRPr lang="es-CO" sz="2000" dirty="0"/>
          </a:p>
          <a:p>
            <a:pPr>
              <a:buFont typeface="Wingdings" panose="05000000000000000000" pitchFamily="2" charset="2"/>
              <a:buChar char="v"/>
            </a:pPr>
            <a:endParaRPr lang="es-CO" sz="2000" dirty="0"/>
          </a:p>
          <a:p>
            <a:pPr>
              <a:buFont typeface="Wingdings" panose="05000000000000000000" pitchFamily="2" charset="2"/>
              <a:buChar char="v"/>
            </a:pPr>
            <a:r>
              <a:rPr lang="es-CO" sz="2000" dirty="0"/>
              <a:t>  APOYO DE PARTE DE LOS SUPERIORES MAYORES A LAS FAS EN LAS DIFERENTES ACTIVIDADAES Y  EN LOS CONGRESOS Y ENCUENTROS 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81F0D6E-ED53-4C3D-B73C-E2A7B4D8B907}"/>
              </a:ext>
            </a:extLst>
          </p:cNvPr>
          <p:cNvSpPr/>
          <p:nvPr/>
        </p:nvSpPr>
        <p:spPr>
          <a:xfrm>
            <a:off x="285589" y="284548"/>
            <a:ext cx="1007589" cy="105500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6D1C84F7-4133-4A9D-8E01-0FE6C017E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12" y="318813"/>
            <a:ext cx="947566" cy="9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77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AB3A8F-7642-5BB5-8481-840FCD23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1029" y="143651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s-CO" sz="4400" dirty="0"/>
              <a:t>PROXIMOS EVENTOS Y RETOS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1ACE38-D08A-C1B0-C2E3-9040B4C34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0298" y="1291723"/>
            <a:ext cx="5523088" cy="3448595"/>
          </a:xfrm>
        </p:spPr>
        <p:txBody>
          <a:bodyPr>
            <a:normAutofit/>
          </a:bodyPr>
          <a:lstStyle/>
          <a:p>
            <a:pPr algn="just"/>
            <a:r>
              <a:rPr lang="es-CO" sz="3200" dirty="0"/>
              <a:t>     II ENCUENTRO DE     </a:t>
            </a:r>
            <a:r>
              <a:rPr lang="es-CO" sz="2400" dirty="0"/>
              <a:t>COORDINADORES/ II CONGRESO DE LAS FAS DE AMERICA LATINA Y EL CARIBE EN SAO PAULO- BRASIL NOV 2023 </a:t>
            </a:r>
            <a:r>
              <a:rPr lang="es-CO" sz="2400" b="1" dirty="0"/>
              <a:t>“Vocación Agustina, Gracia y Misión”(</a:t>
            </a:r>
            <a:r>
              <a:rPr lang="es-CO" sz="2400" b="1" dirty="0" err="1"/>
              <a:t>Lc</a:t>
            </a:r>
            <a:r>
              <a:rPr lang="es-CO" sz="2400" b="1" dirty="0"/>
              <a:t> 24, 32-33) “¿NO ARDIA NUESTRO CORAZON? </a:t>
            </a:r>
          </a:p>
          <a:p>
            <a:pPr algn="just"/>
            <a:endParaRPr lang="es-CO" sz="2400" b="1" dirty="0"/>
          </a:p>
          <a:p>
            <a:pPr algn="just"/>
            <a:endParaRPr lang="es-CO" sz="2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CFAB54-D35C-268C-21AE-CE224C81A44F}"/>
              </a:ext>
            </a:extLst>
          </p:cNvPr>
          <p:cNvSpPr txBox="1"/>
          <p:nvPr/>
        </p:nvSpPr>
        <p:spPr>
          <a:xfrm>
            <a:off x="6390313" y="4264476"/>
            <a:ext cx="53430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/>
              <a:t>Lugar: Centro de </a:t>
            </a:r>
            <a:r>
              <a:rPr lang="pt-BR" sz="2000" dirty="0"/>
              <a:t>Convivência Mãe do Bom Conselho, Jundiaí, São Pablo, Brasil </a:t>
            </a:r>
            <a:r>
              <a:rPr lang="es-CO" sz="2000" dirty="0"/>
              <a:t>del</a:t>
            </a:r>
            <a:r>
              <a:rPr lang="pt-BR" sz="2000" dirty="0"/>
              <a:t> 15-24 Nov. 2023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/>
              <a:t>COORDINADORES</a:t>
            </a:r>
            <a:r>
              <a:rPr lang="es-CO" sz="2000" dirty="0"/>
              <a:t>: del 15-19 de nov $300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2000" dirty="0"/>
              <a:t>FRATERNOS del 19-24 de nov $250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211" y="1683609"/>
            <a:ext cx="4509255" cy="391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52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9A081-D5E8-27A9-AA41-E16335DC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0391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s-CO" sz="4400" spc="300" dirty="0"/>
              <a:t>EN RESUMEN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2AD8AA5-7A9E-1E65-F6CE-BF454EAA0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15886" y="2102327"/>
            <a:ext cx="9902459" cy="344738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CO" sz="3200" dirty="0">
                <a:latin typeface="Cambria" panose="02040503050406030204" pitchFamily="18" charset="0"/>
                <a:ea typeface="Cambria" panose="02040503050406030204" pitchFamily="18" charset="0"/>
              </a:rPr>
              <a:t>El Nombramiento de un Asesor Religioso por la OALA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>
                <a:latin typeface="Cambria" panose="02040503050406030204" pitchFamily="18" charset="0"/>
                <a:ea typeface="Cambria" panose="02040503050406030204" pitchFamily="18" charset="0"/>
              </a:rPr>
              <a:t>El apoyo de los superiores mayores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>
                <a:latin typeface="Cambria" panose="02040503050406030204" pitchFamily="18" charset="0"/>
                <a:ea typeface="Cambria" panose="02040503050406030204" pitchFamily="18" charset="0"/>
              </a:rPr>
              <a:t>Fortalecer el Liderazgo de los Coordinadores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CO" sz="3200" dirty="0">
                <a:latin typeface="Cambria" panose="02040503050406030204" pitchFamily="18" charset="0"/>
                <a:ea typeface="Cambria" panose="02040503050406030204" pitchFamily="18" charset="0"/>
              </a:rPr>
              <a:t>Apoyo económico al Equipo Logístico para poder asistir a los eventos y apoyar a las Circunscripciones en su labor con las FAS y los laicos agustinos para poder continuar abriendo caminos y estrechando lazos</a:t>
            </a:r>
          </a:p>
          <a:p>
            <a:endParaRPr lang="es-CO" sz="3200" dirty="0"/>
          </a:p>
          <a:p>
            <a:pPr marL="514350" indent="-514350">
              <a:buFont typeface="+mj-lt"/>
              <a:buAutoNum type="arabicPeriod"/>
            </a:pPr>
            <a:endParaRPr lang="es-CO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2A73EC9-DDDC-4506-AE05-AD5881D602CA}"/>
              </a:ext>
            </a:extLst>
          </p:cNvPr>
          <p:cNvSpPr/>
          <p:nvPr/>
        </p:nvSpPr>
        <p:spPr>
          <a:xfrm>
            <a:off x="10840768" y="5546085"/>
            <a:ext cx="1007589" cy="105500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C9B59C52-382B-4FF3-9622-D43D631D5B30}"/>
              </a:ext>
            </a:extLst>
          </p:cNvPr>
          <p:cNvSpPr/>
          <p:nvPr/>
        </p:nvSpPr>
        <p:spPr>
          <a:xfrm>
            <a:off x="217715" y="2202099"/>
            <a:ext cx="1698170" cy="290931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E20CD219-0B15-49C3-87F4-99D0437F07E4}"/>
              </a:ext>
            </a:extLst>
          </p:cNvPr>
          <p:cNvSpPr/>
          <p:nvPr/>
        </p:nvSpPr>
        <p:spPr>
          <a:xfrm>
            <a:off x="159661" y="2743199"/>
            <a:ext cx="1792512" cy="290931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Flecha: pentágono 10">
            <a:extLst>
              <a:ext uri="{FF2B5EF4-FFF2-40B4-BE49-F238E27FC236}">
                <a16:creationId xmlns:a16="http://schemas.microsoft.com/office/drawing/2014/main" id="{620595FB-2D20-4A16-94C6-94C5F3DDE03C}"/>
              </a:ext>
            </a:extLst>
          </p:cNvPr>
          <p:cNvSpPr/>
          <p:nvPr/>
        </p:nvSpPr>
        <p:spPr>
          <a:xfrm>
            <a:off x="217715" y="3282771"/>
            <a:ext cx="1698170" cy="290931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Flecha: pentágono 11">
            <a:extLst>
              <a:ext uri="{FF2B5EF4-FFF2-40B4-BE49-F238E27FC236}">
                <a16:creationId xmlns:a16="http://schemas.microsoft.com/office/drawing/2014/main" id="{7E19A798-DDAF-4A6C-B682-8340994D4ADC}"/>
              </a:ext>
            </a:extLst>
          </p:cNvPr>
          <p:cNvSpPr/>
          <p:nvPr/>
        </p:nvSpPr>
        <p:spPr>
          <a:xfrm>
            <a:off x="159661" y="3823871"/>
            <a:ext cx="1792512" cy="290931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768" y="5549714"/>
            <a:ext cx="1040593" cy="10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18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A7B29-333E-6CF2-B205-D4E26379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4" y="256907"/>
            <a:ext cx="12090400" cy="1371600"/>
          </a:xfrm>
        </p:spPr>
        <p:txBody>
          <a:bodyPr>
            <a:normAutofit/>
          </a:bodyPr>
          <a:lstStyle/>
          <a:p>
            <a:pPr algn="ctr"/>
            <a:r>
              <a:rPr lang="es-CO" dirty="0"/>
              <a:t>Eventos a realizar y OTROS por definir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682AF5-77FC-03CD-7DE3-E6F673158E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016" y="1915886"/>
            <a:ext cx="10512441" cy="4513943"/>
          </a:xfrm>
        </p:spPr>
        <p:txBody>
          <a:bodyPr>
            <a:noAutofit/>
          </a:bodyPr>
          <a:lstStyle/>
          <a:p>
            <a:r>
              <a:rPr lang="es-CO" sz="2800" b="1" dirty="0"/>
              <a:t>IV Congreso Mundial de Laicos Agustinos </a:t>
            </a:r>
            <a:br>
              <a:rPr lang="es-CO" sz="2800" dirty="0"/>
            </a:br>
            <a:r>
              <a:rPr lang="es-CO" sz="2000" dirty="0"/>
              <a:t>Organizado por COMISION MOVIMIENTO LAICAL AGUSTINIANO y los Encargados laicos por Zonas en la CIUDAD DE ROMA  10-15 JULIO DE 2024</a:t>
            </a:r>
          </a:p>
          <a:p>
            <a:pPr marL="0" indent="0">
              <a:buNone/>
            </a:pPr>
            <a:endParaRPr lang="es-CO" sz="1200" dirty="0"/>
          </a:p>
          <a:p>
            <a:r>
              <a:rPr lang="es-CO" sz="2800" b="1" dirty="0"/>
              <a:t>Otros encuentros</a:t>
            </a:r>
          </a:p>
          <a:p>
            <a:pPr marL="0" indent="0">
              <a:buNone/>
            </a:pPr>
            <a:endParaRPr lang="es-CO" sz="1200" dirty="0"/>
          </a:p>
          <a:p>
            <a:pPr marL="0" indent="0">
              <a:buNone/>
            </a:pPr>
            <a:endParaRPr lang="es-CO" sz="1200" dirty="0"/>
          </a:p>
          <a:p>
            <a:r>
              <a:rPr lang="es-CO" sz="2800" b="1" dirty="0"/>
              <a:t>Reuniones de fraternidades en las diferentes circunscripciones</a:t>
            </a:r>
          </a:p>
          <a:p>
            <a:pPr marL="0" indent="0">
              <a:buNone/>
            </a:pPr>
            <a:endParaRPr lang="es-CO" sz="1200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EF10704-4796-4A5B-BE41-2A01ADC3F658}"/>
              </a:ext>
            </a:extLst>
          </p:cNvPr>
          <p:cNvSpPr/>
          <p:nvPr/>
        </p:nvSpPr>
        <p:spPr>
          <a:xfrm>
            <a:off x="10840768" y="5546085"/>
            <a:ext cx="1007589" cy="105500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033" y="5625648"/>
            <a:ext cx="951058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78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3" y="390590"/>
            <a:ext cx="9284676" cy="60102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39" y="390590"/>
            <a:ext cx="2072820" cy="13538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3972" y="1744394"/>
            <a:ext cx="2072820" cy="1153551"/>
          </a:xfrm>
          <a:prstGeom prst="rect">
            <a:avLst/>
          </a:prstGeom>
        </p:spPr>
      </p:pic>
      <p:pic>
        <p:nvPicPr>
          <p:cNvPr id="15" name="Imagen 7">
            <a:extLst>
              <a:ext uri="{FF2B5EF4-FFF2-40B4-BE49-F238E27FC236}">
                <a16:creationId xmlns:a16="http://schemas.microsoft.com/office/drawing/2014/main" id="{C263A1D0-0D92-4210-AA90-570283C75D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50" t="41996" r="57125" b="43997"/>
          <a:stretch/>
        </p:blipFill>
        <p:spPr>
          <a:xfrm>
            <a:off x="9694202" y="2907858"/>
            <a:ext cx="2071257" cy="11717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3972" y="4000092"/>
            <a:ext cx="2072820" cy="12430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5305" y="5047371"/>
            <a:ext cx="207282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86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1863</TotalTime>
  <Words>551</Words>
  <Application>Microsoft Office PowerPoint</Application>
  <PresentationFormat>Widescreen</PresentationFormat>
  <Paragraphs>83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Savon</vt:lpstr>
      <vt:lpstr>Laicos OSA América Latina</vt:lpstr>
      <vt:lpstr>Apresentação do PowerPoint</vt:lpstr>
      <vt:lpstr>18 CIRCUNSCRIPCIONES AGUSTINAS</vt:lpstr>
      <vt:lpstr>I ENCUENTRO VIRTUAL  “LLAMADOS POR SU GRACIA”  OCT 2020 </vt:lpstr>
      <vt:lpstr>UNIDOS EN ORACION</vt:lpstr>
      <vt:lpstr>Encuentros Virtuales con los Coordinadores </vt:lpstr>
      <vt:lpstr>Apresentação do PowerPoint</vt:lpstr>
      <vt:lpstr>I ENCUENTRO DE COORDINADORES AGUSTINOS CAMINANDO JUNTOS OCT 2022  </vt:lpstr>
      <vt:lpstr>Apresentação do PowerPoint</vt:lpstr>
      <vt:lpstr>Apresentação do PowerPoint</vt:lpstr>
      <vt:lpstr>Apresentação do PowerPoint</vt:lpstr>
      <vt:lpstr>Apresentação do PowerPoint</vt:lpstr>
      <vt:lpstr>COORDINADORES DE CIRCUNSCRIPCION Y DE LAS FAS COMO LIDERES</vt:lpstr>
      <vt:lpstr>¿Por qué estamos hoy aquí?</vt:lpstr>
      <vt:lpstr>PROXIMOS EVENTOS Y RETOS</vt:lpstr>
      <vt:lpstr>EN RESUMEN</vt:lpstr>
      <vt:lpstr>Eventos a realizar y OTROS por definir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Laicos o.s.a. americalatina</dc:title>
  <dc:creator>Chilas Flye</dc:creator>
  <cp:lastModifiedBy>Marcio Vidal de Negreiros</cp:lastModifiedBy>
  <cp:revision>51</cp:revision>
  <dcterms:created xsi:type="dcterms:W3CDTF">2023-04-02T13:57:52Z</dcterms:created>
  <dcterms:modified xsi:type="dcterms:W3CDTF">2025-12-03T23:12:36Z</dcterms:modified>
</cp:coreProperties>
</file>